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media/image4.jpg" ContentType="image/png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5" r:id="rId3"/>
  </p:sldMasterIdLst>
  <p:notesMasterIdLst>
    <p:notesMasterId r:id="rId36"/>
  </p:notesMasterIdLst>
  <p:sldIdLst>
    <p:sldId id="316" r:id="rId4"/>
    <p:sldId id="315" r:id="rId5"/>
    <p:sldId id="317" r:id="rId6"/>
    <p:sldId id="341" r:id="rId7"/>
    <p:sldId id="325" r:id="rId8"/>
    <p:sldId id="326" r:id="rId9"/>
    <p:sldId id="352" r:id="rId10"/>
    <p:sldId id="320" r:id="rId11"/>
    <p:sldId id="347" r:id="rId12"/>
    <p:sldId id="348" r:id="rId13"/>
    <p:sldId id="349" r:id="rId14"/>
    <p:sldId id="350" r:id="rId15"/>
    <p:sldId id="351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2" r:id="rId28"/>
    <p:sldId id="343" r:id="rId29"/>
    <p:sldId id="344" r:id="rId30"/>
    <p:sldId id="345" r:id="rId31"/>
    <p:sldId id="346" r:id="rId32"/>
    <p:sldId id="353" r:id="rId33"/>
    <p:sldId id="322" r:id="rId34"/>
    <p:sldId id="323" r:id="rId35"/>
  </p:sldIdLst>
  <p:sldSz cx="1219835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96"/>
    <a:srgbClr val="FFA52D"/>
    <a:srgbClr val="FF9504"/>
    <a:srgbClr val="FFFFFF"/>
    <a:srgbClr val="777777"/>
    <a:srgbClr val="FFA329"/>
    <a:srgbClr val="FF9E1D"/>
    <a:srgbClr val="D7AF7E"/>
    <a:srgbClr val="FF9300"/>
    <a:srgbClr val="FF9C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8" autoAdjust="0"/>
    <p:restoredTop sz="94424" autoAdjust="0"/>
  </p:normalViewPr>
  <p:slideViewPr>
    <p:cSldViewPr>
      <p:cViewPr varScale="1">
        <p:scale>
          <a:sx n="74" d="100"/>
          <a:sy n="74" d="100"/>
        </p:scale>
        <p:origin x="642" y="72"/>
      </p:cViewPr>
      <p:guideLst>
        <p:guide orient="horz" pos="2160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4" d="100"/>
        <a:sy n="174" d="100"/>
      </p:scale>
      <p:origin x="0" y="-55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8CA99-93AA-4A2B-B422-E3500CF27245}" type="datetimeFigureOut">
              <a:rPr lang="zh-CN" altLang="en-US" smtClean="0"/>
              <a:pPr/>
              <a:t>2014/3/11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059E4-5EE4-4D75-A261-4421B84AC4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47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876" y="2130428"/>
            <a:ext cx="10368598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754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460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82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585" y="4406903"/>
            <a:ext cx="103685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99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917" y="1600203"/>
            <a:ext cx="5387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0829" y="1600203"/>
            <a:ext cx="5387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77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919" y="1535113"/>
            <a:ext cx="538972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919" y="2174875"/>
            <a:ext cx="538972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593" y="1535113"/>
            <a:ext cx="5391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593" y="2174875"/>
            <a:ext cx="5391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054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119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663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20" y="273050"/>
            <a:ext cx="401317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053"/>
            <a:ext cx="681921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20" y="1435103"/>
            <a:ext cx="401317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8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05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01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5" y="274641"/>
            <a:ext cx="2744629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918" y="274641"/>
            <a:ext cx="803058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870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717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876" y="2130426"/>
            <a:ext cx="10368598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753" y="3886200"/>
            <a:ext cx="85388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8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8E547-E5A4-4DFC-90FC-0C8DF71FDB2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2D129-0FB9-45AE-8FF1-F07AE127F9D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875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EC24A-4EF5-4DF7-A227-6198B0AFDCD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6307A-EF32-4C42-A028-E90CAA731E0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00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585" y="4406901"/>
            <a:ext cx="10368598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585" y="2906713"/>
            <a:ext cx="10368598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7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5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930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90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83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860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83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81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85084-E4AE-4EB2-B804-68D01C16D04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5CF28-0B8E-46E6-9054-C6BCDACC9B4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16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917" y="1600201"/>
            <a:ext cx="5387605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0828" y="1600201"/>
            <a:ext cx="5387605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A34B2-34E6-477D-9BD9-C25B9947BCA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ED782-E352-4AF2-8CEF-078C27694ED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612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918" y="1535113"/>
            <a:ext cx="538972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918" y="2174875"/>
            <a:ext cx="538972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594" y="1535113"/>
            <a:ext cx="539184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768" indent="0">
              <a:buNone/>
              <a:defRPr sz="2700" b="1"/>
            </a:lvl2pPr>
            <a:lvl3pPr marL="1219535" indent="0">
              <a:buNone/>
              <a:defRPr sz="2400" b="1"/>
            </a:lvl3pPr>
            <a:lvl4pPr marL="1829303" indent="0">
              <a:buNone/>
              <a:defRPr sz="2100" b="1"/>
            </a:lvl4pPr>
            <a:lvl5pPr marL="2439071" indent="0">
              <a:buNone/>
              <a:defRPr sz="2100" b="1"/>
            </a:lvl5pPr>
            <a:lvl6pPr marL="3048838" indent="0">
              <a:buNone/>
              <a:defRPr sz="2100" b="1"/>
            </a:lvl6pPr>
            <a:lvl7pPr marL="3658606" indent="0">
              <a:buNone/>
              <a:defRPr sz="2100" b="1"/>
            </a:lvl7pPr>
            <a:lvl8pPr marL="4268373" indent="0">
              <a:buNone/>
              <a:defRPr sz="2100" b="1"/>
            </a:lvl8pPr>
            <a:lvl9pPr marL="4878141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594" y="2174875"/>
            <a:ext cx="539184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BDB02-94E3-4643-AC5E-FCE1BCDFDD6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88F71-4B2C-4DB0-9531-CE51EA94E1F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120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FF776-710C-44D1-972C-25A9B51FC61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45B72-96FE-4D5C-814F-CF9D550AED2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94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CD3D0-91F0-4438-8F98-816D75BCD36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68F66-7BB7-4AAA-8CBC-66977018593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788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20" y="273049"/>
            <a:ext cx="401317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052"/>
            <a:ext cx="6819216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20" y="1435102"/>
            <a:ext cx="401317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EBB7A-83C6-4908-B2F1-786BB307ECA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E2B41-3C1A-4F5C-8EAD-6C41ABD67CF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1726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0600"/>
            <a:ext cx="731901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775"/>
            <a:ext cx="731901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300"/>
            </a:lvl1pPr>
            <a:lvl2pPr marL="609768" indent="0">
              <a:buNone/>
              <a:defRPr sz="3700"/>
            </a:lvl2pPr>
            <a:lvl3pPr marL="1219535" indent="0">
              <a:buNone/>
              <a:defRPr sz="3200"/>
            </a:lvl3pPr>
            <a:lvl4pPr marL="1829303" indent="0">
              <a:buNone/>
              <a:defRPr sz="2700"/>
            </a:lvl4pPr>
            <a:lvl5pPr marL="2439071" indent="0">
              <a:buNone/>
              <a:defRPr sz="2700"/>
            </a:lvl5pPr>
            <a:lvl6pPr marL="3048838" indent="0">
              <a:buNone/>
              <a:defRPr sz="2700"/>
            </a:lvl6pPr>
            <a:lvl7pPr marL="3658606" indent="0">
              <a:buNone/>
              <a:defRPr sz="2700"/>
            </a:lvl7pPr>
            <a:lvl8pPr marL="4268373" indent="0">
              <a:buNone/>
              <a:defRPr sz="2700"/>
            </a:lvl8pPr>
            <a:lvl9pPr marL="4878141" indent="0">
              <a:buNone/>
              <a:defRPr sz="27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7338"/>
            <a:ext cx="731901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768" indent="0">
              <a:buNone/>
              <a:defRPr sz="1600"/>
            </a:lvl2pPr>
            <a:lvl3pPr marL="1219535" indent="0">
              <a:buNone/>
              <a:defRPr sz="1300"/>
            </a:lvl3pPr>
            <a:lvl4pPr marL="1829303" indent="0">
              <a:buNone/>
              <a:defRPr sz="1200"/>
            </a:lvl4pPr>
            <a:lvl5pPr marL="2439071" indent="0">
              <a:buNone/>
              <a:defRPr sz="1200"/>
            </a:lvl5pPr>
            <a:lvl6pPr marL="3048838" indent="0">
              <a:buNone/>
              <a:defRPr sz="1200"/>
            </a:lvl6pPr>
            <a:lvl7pPr marL="3658606" indent="0">
              <a:buNone/>
              <a:defRPr sz="1200"/>
            </a:lvl7pPr>
            <a:lvl8pPr marL="4268373" indent="0">
              <a:buNone/>
              <a:defRPr sz="1200"/>
            </a:lvl8pPr>
            <a:lvl9pPr marL="4878141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3220C-D522-4269-9444-39AECA8C9AD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52B4EE-E1FB-47C8-B837-F616D886D84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8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E91DD-467B-49B1-9461-BD8CB805C81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E061F-494E-4377-8C77-2E382F98B9C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51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74639"/>
            <a:ext cx="2744629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74639"/>
            <a:ext cx="803058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9D59A-4E18-46BB-951C-97BC8847D83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0DB7E-E097-4CD6-8E0A-7BD7C4B3A68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530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579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919" y="274638"/>
            <a:ext cx="109785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919" y="1600203"/>
            <a:ext cx="10978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917" y="6356353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20715F3-5373-2741-8749-CE5E9DBF218F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2014/3/11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771" y="6356353"/>
            <a:ext cx="38628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151" y="6356353"/>
            <a:ext cx="28462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B7C74AE-74EB-404C-86BA-02395B86E09D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918" y="274639"/>
            <a:ext cx="1097851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54" tIns="60977" rIns="121954" bIns="609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918" y="1600201"/>
            <a:ext cx="1097851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54" tIns="60977" rIns="121954" bIns="609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917" y="6356351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EE07DED-F1E4-4B0B-9E6A-28EC89D199E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770" y="6356351"/>
            <a:ext cx="3862811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151" y="6356351"/>
            <a:ext cx="2846282" cy="365125"/>
          </a:xfrm>
          <a:prstGeom prst="rect">
            <a:avLst/>
          </a:prstGeom>
        </p:spPr>
        <p:txBody>
          <a:bodyPr vert="horz" lIns="121954" tIns="60977" rIns="121954" bIns="60977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1220B3-0992-4FBA-89C1-CD2D27E2C92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5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5pPr>
      <a:lvl6pPr marL="609768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6pPr>
      <a:lvl7pPr marL="121953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7pPr>
      <a:lvl8pPr marL="1829303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8pPr>
      <a:lvl9pPr marL="2439071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326" indent="-457326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872" indent="-38110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419" indent="-30488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187" indent="-30488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954" indent="-304884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722" indent="-304884" algn="l" defTabSz="121953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490" indent="-304884" algn="l" defTabSz="121953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121953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121953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121953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圆角矩形 9"/>
          <p:cNvSpPr/>
          <p:nvPr/>
        </p:nvSpPr>
        <p:spPr>
          <a:xfrm>
            <a:off x="3218855" y="6193768"/>
            <a:ext cx="5904656" cy="504008"/>
          </a:xfrm>
          <a:custGeom>
            <a:avLst/>
            <a:gdLst/>
            <a:ahLst/>
            <a:cxnLst/>
            <a:rect l="l" t="t" r="r" b="b"/>
            <a:pathLst>
              <a:path w="2078246" h="936000">
                <a:moveTo>
                  <a:pt x="156003" y="0"/>
                </a:moveTo>
                <a:lnTo>
                  <a:pt x="1207090" y="0"/>
                </a:lnTo>
                <a:lnTo>
                  <a:pt x="1922243" y="0"/>
                </a:lnTo>
                <a:lnTo>
                  <a:pt x="2078246" y="0"/>
                </a:lnTo>
                <a:lnTo>
                  <a:pt x="2078246" y="156003"/>
                </a:lnTo>
                <a:lnTo>
                  <a:pt x="2078246" y="779997"/>
                </a:lnTo>
                <a:lnTo>
                  <a:pt x="2078246" y="936000"/>
                </a:lnTo>
                <a:lnTo>
                  <a:pt x="1922243" y="936000"/>
                </a:lnTo>
                <a:lnTo>
                  <a:pt x="1207090" y="936000"/>
                </a:lnTo>
                <a:lnTo>
                  <a:pt x="156003" y="936000"/>
                </a:lnTo>
                <a:cubicBezTo>
                  <a:pt x="69845" y="936000"/>
                  <a:pt x="0" y="866155"/>
                  <a:pt x="0" y="779997"/>
                </a:cubicBezTo>
                <a:lnTo>
                  <a:pt x="0" y="156003"/>
                </a:lnTo>
                <a:cubicBezTo>
                  <a:pt x="0" y="69845"/>
                  <a:pt x="69845" y="0"/>
                  <a:pt x="156003" y="0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4400" dirty="0">
              <a:solidFill>
                <a:srgbClr val="FF9300"/>
              </a:solidFill>
              <a:latin typeface="华康俪金黑W8(P)" pitchFamily="34" charset="-122"/>
              <a:ea typeface="华康俪金黑W8(P)" pitchFamily="34" charset="-122"/>
            </a:endParaRPr>
          </a:p>
        </p:txBody>
      </p:sp>
      <p:grpSp>
        <p:nvGrpSpPr>
          <p:cNvPr id="22" name="组合 25"/>
          <p:cNvGrpSpPr/>
          <p:nvPr/>
        </p:nvGrpSpPr>
        <p:grpSpPr>
          <a:xfrm>
            <a:off x="-1292861" y="980184"/>
            <a:ext cx="5519828" cy="4969888"/>
            <a:chOff x="-1292861" y="980184"/>
            <a:chExt cx="5519828" cy="4969888"/>
          </a:xfrm>
        </p:grpSpPr>
        <p:sp>
          <p:nvSpPr>
            <p:cNvPr id="6" name="矩形 2"/>
            <p:cNvSpPr/>
            <p:nvPr/>
          </p:nvSpPr>
          <p:spPr>
            <a:xfrm>
              <a:off x="-1292859" y="980184"/>
              <a:ext cx="2988996" cy="1581922"/>
            </a:xfrm>
            <a:custGeom>
              <a:avLst/>
              <a:gdLst>
                <a:gd name="connsiteX0" fmla="*/ 0 w 2988996"/>
                <a:gd name="connsiteY0" fmla="*/ 0 h 1581922"/>
                <a:gd name="connsiteX1" fmla="*/ 2977274 w 2988996"/>
                <a:gd name="connsiteY1" fmla="*/ 1042696 h 1581922"/>
                <a:gd name="connsiteX2" fmla="*/ 2988996 w 2988996"/>
                <a:gd name="connsiteY2" fmla="*/ 1581922 h 1581922"/>
                <a:gd name="connsiteX3" fmla="*/ 11723 w 2988996"/>
                <a:gd name="connsiteY3" fmla="*/ 1002590 h 1581922"/>
                <a:gd name="connsiteX4" fmla="*/ 0 w 2988996"/>
                <a:gd name="connsiteY4" fmla="*/ 0 h 1581922"/>
                <a:gd name="connsiteX0" fmla="*/ 0 w 2988996"/>
                <a:gd name="connsiteY0" fmla="*/ 0 h 1581922"/>
                <a:gd name="connsiteX1" fmla="*/ 2977274 w 2988996"/>
                <a:gd name="connsiteY1" fmla="*/ 1042696 h 1581922"/>
                <a:gd name="connsiteX2" fmla="*/ 2988996 w 2988996"/>
                <a:gd name="connsiteY2" fmla="*/ 1581922 h 1581922"/>
                <a:gd name="connsiteX3" fmla="*/ 0 w 2988996"/>
                <a:gd name="connsiteY3" fmla="*/ 779851 h 1581922"/>
                <a:gd name="connsiteX4" fmla="*/ 0 w 2988996"/>
                <a:gd name="connsiteY4" fmla="*/ 0 h 158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96" h="1581922">
                  <a:moveTo>
                    <a:pt x="0" y="0"/>
                  </a:moveTo>
                  <a:lnTo>
                    <a:pt x="2977274" y="1042696"/>
                  </a:lnTo>
                  <a:lnTo>
                    <a:pt x="2988996" y="1581922"/>
                  </a:lnTo>
                  <a:lnTo>
                    <a:pt x="0" y="77985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/>
                </a:gs>
                <a:gs pos="47000">
                  <a:srgbClr val="FF9C19"/>
                </a:gs>
                <a:gs pos="100000">
                  <a:srgbClr val="FFA52D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" name="五边形 6"/>
            <p:cNvSpPr/>
            <p:nvPr/>
          </p:nvSpPr>
          <p:spPr>
            <a:xfrm>
              <a:off x="1683827" y="2540292"/>
              <a:ext cx="2127824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>
                    <a:lumMod val="72000"/>
                    <a:lumOff val="28000"/>
                  </a:srgbClr>
                </a:gs>
                <a:gs pos="27000">
                  <a:srgbClr val="FFA52D">
                    <a:lumMod val="45000"/>
                    <a:lumOff val="55000"/>
                  </a:srgbClr>
                </a:gs>
                <a:gs pos="100000">
                  <a:srgbClr val="FFA52D">
                    <a:lumMod val="45000"/>
                    <a:lumOff val="5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" name="五边形 7"/>
            <p:cNvSpPr/>
            <p:nvPr/>
          </p:nvSpPr>
          <p:spPr>
            <a:xfrm>
              <a:off x="1683827" y="3548404"/>
              <a:ext cx="2127824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>
                    <a:lumMod val="72000"/>
                    <a:lumOff val="28000"/>
                  </a:srgbClr>
                </a:gs>
                <a:gs pos="27000">
                  <a:srgbClr val="FFA52D">
                    <a:lumMod val="45000"/>
                    <a:lumOff val="55000"/>
                  </a:srgbClr>
                </a:gs>
                <a:gs pos="100000">
                  <a:srgbClr val="FFA52D">
                    <a:lumMod val="45000"/>
                    <a:lumOff val="5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9" name="五边形 8"/>
            <p:cNvSpPr/>
            <p:nvPr/>
          </p:nvSpPr>
          <p:spPr>
            <a:xfrm>
              <a:off x="1683827" y="4556516"/>
              <a:ext cx="2127824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>
                    <a:lumMod val="72000"/>
                    <a:lumOff val="28000"/>
                  </a:srgbClr>
                </a:gs>
                <a:gs pos="27000">
                  <a:srgbClr val="FFA52D">
                    <a:lumMod val="45000"/>
                    <a:lumOff val="55000"/>
                  </a:srgbClr>
                </a:gs>
                <a:gs pos="100000">
                  <a:srgbClr val="FFA52D">
                    <a:lumMod val="45000"/>
                    <a:lumOff val="55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10" name="矩形 2"/>
            <p:cNvSpPr/>
            <p:nvPr/>
          </p:nvSpPr>
          <p:spPr>
            <a:xfrm>
              <a:off x="-1292859" y="3300056"/>
              <a:ext cx="2976686" cy="992748"/>
            </a:xfrm>
            <a:custGeom>
              <a:avLst/>
              <a:gdLst>
                <a:gd name="connsiteX0" fmla="*/ 0 w 2964963"/>
                <a:gd name="connsiteY0" fmla="*/ 0 h 895715"/>
                <a:gd name="connsiteX1" fmla="*/ 2941517 w 2964963"/>
                <a:gd name="connsiteY1" fmla="*/ 344767 h 895715"/>
                <a:gd name="connsiteX2" fmla="*/ 2964963 w 2964963"/>
                <a:gd name="connsiteY2" fmla="*/ 895715 h 895715"/>
                <a:gd name="connsiteX3" fmla="*/ 0 w 2964963"/>
                <a:gd name="connsiteY3" fmla="*/ 746565 h 895715"/>
                <a:gd name="connsiteX4" fmla="*/ 0 w 2964963"/>
                <a:gd name="connsiteY4" fmla="*/ 0 h 895715"/>
                <a:gd name="connsiteX0" fmla="*/ 11723 w 2976686"/>
                <a:gd name="connsiteY0" fmla="*/ 0 h 895715"/>
                <a:gd name="connsiteX1" fmla="*/ 2953240 w 2976686"/>
                <a:gd name="connsiteY1" fmla="*/ 344767 h 895715"/>
                <a:gd name="connsiteX2" fmla="*/ 2976686 w 2976686"/>
                <a:gd name="connsiteY2" fmla="*/ 895715 h 895715"/>
                <a:gd name="connsiteX3" fmla="*/ 0 w 2976686"/>
                <a:gd name="connsiteY3" fmla="*/ 887241 h 895715"/>
                <a:gd name="connsiteX4" fmla="*/ 11723 w 2976686"/>
                <a:gd name="connsiteY4" fmla="*/ 0 h 895715"/>
                <a:gd name="connsiteX0" fmla="*/ 11723 w 2976686"/>
                <a:gd name="connsiteY0" fmla="*/ 0 h 1016195"/>
                <a:gd name="connsiteX1" fmla="*/ 2953240 w 2976686"/>
                <a:gd name="connsiteY1" fmla="*/ 344767 h 1016195"/>
                <a:gd name="connsiteX2" fmla="*/ 2976686 w 2976686"/>
                <a:gd name="connsiteY2" fmla="*/ 895715 h 1016195"/>
                <a:gd name="connsiteX3" fmla="*/ 0 w 2976686"/>
                <a:gd name="connsiteY3" fmla="*/ 1016195 h 1016195"/>
                <a:gd name="connsiteX4" fmla="*/ 11723 w 2976686"/>
                <a:gd name="connsiteY4" fmla="*/ 0 h 1016195"/>
                <a:gd name="connsiteX0" fmla="*/ 0 w 2976686"/>
                <a:gd name="connsiteY0" fmla="*/ 0 h 898964"/>
                <a:gd name="connsiteX1" fmla="*/ 2953240 w 2976686"/>
                <a:gd name="connsiteY1" fmla="*/ 227536 h 898964"/>
                <a:gd name="connsiteX2" fmla="*/ 2976686 w 2976686"/>
                <a:gd name="connsiteY2" fmla="*/ 778484 h 898964"/>
                <a:gd name="connsiteX3" fmla="*/ 0 w 2976686"/>
                <a:gd name="connsiteY3" fmla="*/ 898964 h 898964"/>
                <a:gd name="connsiteX4" fmla="*/ 0 w 2976686"/>
                <a:gd name="connsiteY4" fmla="*/ 0 h 898964"/>
                <a:gd name="connsiteX0" fmla="*/ 0 w 2976686"/>
                <a:gd name="connsiteY0" fmla="*/ 0 h 992748"/>
                <a:gd name="connsiteX1" fmla="*/ 2953240 w 2976686"/>
                <a:gd name="connsiteY1" fmla="*/ 227536 h 992748"/>
                <a:gd name="connsiteX2" fmla="*/ 2976686 w 2976686"/>
                <a:gd name="connsiteY2" fmla="*/ 778484 h 992748"/>
                <a:gd name="connsiteX3" fmla="*/ 0 w 2976686"/>
                <a:gd name="connsiteY3" fmla="*/ 992748 h 992748"/>
                <a:gd name="connsiteX4" fmla="*/ 0 w 2976686"/>
                <a:gd name="connsiteY4" fmla="*/ 0 h 99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686" h="992748">
                  <a:moveTo>
                    <a:pt x="0" y="0"/>
                  </a:moveTo>
                  <a:lnTo>
                    <a:pt x="2953240" y="227536"/>
                  </a:lnTo>
                  <a:lnTo>
                    <a:pt x="2976686" y="778484"/>
                  </a:lnTo>
                  <a:lnTo>
                    <a:pt x="0" y="99274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>
                    <a:lumMod val="40000"/>
                    <a:lumOff val="60000"/>
                  </a:srgbClr>
                </a:gs>
                <a:gs pos="47000">
                  <a:srgbClr val="FF9C19">
                    <a:lumMod val="45000"/>
                    <a:lumOff val="55000"/>
                  </a:srgbClr>
                </a:gs>
                <a:gs pos="100000">
                  <a:srgbClr val="FFA52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11" name="矩形 2"/>
            <p:cNvSpPr/>
            <p:nvPr/>
          </p:nvSpPr>
          <p:spPr>
            <a:xfrm>
              <a:off x="-1281136" y="1732096"/>
              <a:ext cx="2976687" cy="1312251"/>
            </a:xfrm>
            <a:custGeom>
              <a:avLst/>
              <a:gdLst>
                <a:gd name="connsiteX0" fmla="*/ 0 w 2976687"/>
                <a:gd name="connsiteY0" fmla="*/ 0 h 1312251"/>
                <a:gd name="connsiteX1" fmla="*/ 2953241 w 2976687"/>
                <a:gd name="connsiteY1" fmla="*/ 808196 h 1312251"/>
                <a:gd name="connsiteX2" fmla="*/ 2976687 w 2976687"/>
                <a:gd name="connsiteY2" fmla="*/ 1312251 h 1312251"/>
                <a:gd name="connsiteX3" fmla="*/ 0 w 2976687"/>
                <a:gd name="connsiteY3" fmla="*/ 769898 h 1312251"/>
                <a:gd name="connsiteX4" fmla="*/ 0 w 2976687"/>
                <a:gd name="connsiteY4" fmla="*/ 0 h 1312251"/>
                <a:gd name="connsiteX0" fmla="*/ 0 w 2976687"/>
                <a:gd name="connsiteY0" fmla="*/ 0 h 1312251"/>
                <a:gd name="connsiteX1" fmla="*/ 2953241 w 2976687"/>
                <a:gd name="connsiteY1" fmla="*/ 808196 h 1312251"/>
                <a:gd name="connsiteX2" fmla="*/ 2976687 w 2976687"/>
                <a:gd name="connsiteY2" fmla="*/ 1312251 h 1312251"/>
                <a:gd name="connsiteX3" fmla="*/ 0 w 2976687"/>
                <a:gd name="connsiteY3" fmla="*/ 664390 h 1312251"/>
                <a:gd name="connsiteX4" fmla="*/ 0 w 2976687"/>
                <a:gd name="connsiteY4" fmla="*/ 0 h 1312251"/>
                <a:gd name="connsiteX0" fmla="*/ 0 w 2976687"/>
                <a:gd name="connsiteY0" fmla="*/ 0 h 1312251"/>
                <a:gd name="connsiteX1" fmla="*/ 2953241 w 2976687"/>
                <a:gd name="connsiteY1" fmla="*/ 808196 h 1312251"/>
                <a:gd name="connsiteX2" fmla="*/ 2976687 w 2976687"/>
                <a:gd name="connsiteY2" fmla="*/ 1312251 h 1312251"/>
                <a:gd name="connsiteX3" fmla="*/ 0 w 2976687"/>
                <a:gd name="connsiteY3" fmla="*/ 711282 h 1312251"/>
                <a:gd name="connsiteX4" fmla="*/ 0 w 2976687"/>
                <a:gd name="connsiteY4" fmla="*/ 0 h 131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687" h="1312251">
                  <a:moveTo>
                    <a:pt x="0" y="0"/>
                  </a:moveTo>
                  <a:lnTo>
                    <a:pt x="2953241" y="808196"/>
                  </a:lnTo>
                  <a:lnTo>
                    <a:pt x="2976687" y="1312251"/>
                  </a:lnTo>
                  <a:lnTo>
                    <a:pt x="0" y="71128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>
                    <a:lumMod val="40000"/>
                    <a:lumOff val="60000"/>
                  </a:srgbClr>
                </a:gs>
                <a:gs pos="47000">
                  <a:srgbClr val="FF9C19">
                    <a:lumMod val="45000"/>
                    <a:lumOff val="55000"/>
                  </a:srgbClr>
                </a:gs>
                <a:gs pos="100000">
                  <a:srgbClr val="FFA52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12" name="矩形 2"/>
            <p:cNvSpPr/>
            <p:nvPr/>
          </p:nvSpPr>
          <p:spPr>
            <a:xfrm>
              <a:off x="-1292861" y="2445819"/>
              <a:ext cx="2976687" cy="1112800"/>
            </a:xfrm>
            <a:custGeom>
              <a:avLst/>
              <a:gdLst>
                <a:gd name="connsiteX0" fmla="*/ 0 w 2976687"/>
                <a:gd name="connsiteY0" fmla="*/ 0 h 1159692"/>
                <a:gd name="connsiteX1" fmla="*/ 2976687 w 2976687"/>
                <a:gd name="connsiteY1" fmla="*/ 632188 h 1159692"/>
                <a:gd name="connsiteX2" fmla="*/ 2964963 w 2976687"/>
                <a:gd name="connsiteY2" fmla="*/ 1159692 h 1159692"/>
                <a:gd name="connsiteX3" fmla="*/ 11723 w 2976687"/>
                <a:gd name="connsiteY3" fmla="*/ 781870 h 1159692"/>
                <a:gd name="connsiteX4" fmla="*/ 0 w 2976687"/>
                <a:gd name="connsiteY4" fmla="*/ 0 h 1159692"/>
                <a:gd name="connsiteX0" fmla="*/ 0 w 2976687"/>
                <a:gd name="connsiteY0" fmla="*/ 0 h 1159692"/>
                <a:gd name="connsiteX1" fmla="*/ 2976687 w 2976687"/>
                <a:gd name="connsiteY1" fmla="*/ 632188 h 1159692"/>
                <a:gd name="connsiteX2" fmla="*/ 2964963 w 2976687"/>
                <a:gd name="connsiteY2" fmla="*/ 1159692 h 1159692"/>
                <a:gd name="connsiteX3" fmla="*/ 11723 w 2976687"/>
                <a:gd name="connsiteY3" fmla="*/ 899100 h 1159692"/>
                <a:gd name="connsiteX4" fmla="*/ 0 w 2976687"/>
                <a:gd name="connsiteY4" fmla="*/ 0 h 1159692"/>
                <a:gd name="connsiteX0" fmla="*/ 0 w 2976687"/>
                <a:gd name="connsiteY0" fmla="*/ 0 h 1112800"/>
                <a:gd name="connsiteX1" fmla="*/ 2976687 w 2976687"/>
                <a:gd name="connsiteY1" fmla="*/ 585296 h 1112800"/>
                <a:gd name="connsiteX2" fmla="*/ 2964963 w 2976687"/>
                <a:gd name="connsiteY2" fmla="*/ 1112800 h 1112800"/>
                <a:gd name="connsiteX3" fmla="*/ 11723 w 2976687"/>
                <a:gd name="connsiteY3" fmla="*/ 852208 h 1112800"/>
                <a:gd name="connsiteX4" fmla="*/ 0 w 2976687"/>
                <a:gd name="connsiteY4" fmla="*/ 0 h 11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687" h="1112800">
                  <a:moveTo>
                    <a:pt x="0" y="0"/>
                  </a:moveTo>
                  <a:lnTo>
                    <a:pt x="2976687" y="585296"/>
                  </a:lnTo>
                  <a:lnTo>
                    <a:pt x="2964963" y="1112800"/>
                  </a:lnTo>
                  <a:cubicBezTo>
                    <a:pt x="1980550" y="975136"/>
                    <a:pt x="996136" y="989872"/>
                    <a:pt x="11723" y="852208"/>
                  </a:cubicBezTo>
                  <a:cubicBezTo>
                    <a:pt x="11723" y="626754"/>
                    <a:pt x="0" y="225454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9300"/>
                </a:gs>
                <a:gs pos="47000">
                  <a:srgbClr val="FF9C19"/>
                </a:gs>
                <a:gs pos="100000">
                  <a:srgbClr val="FFA52D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13" name="矩形 2"/>
            <p:cNvSpPr/>
            <p:nvPr/>
          </p:nvSpPr>
          <p:spPr>
            <a:xfrm>
              <a:off x="-1292860" y="4556518"/>
              <a:ext cx="2977274" cy="1393554"/>
            </a:xfrm>
            <a:custGeom>
              <a:avLst/>
              <a:gdLst>
                <a:gd name="connsiteX0" fmla="*/ 2942105 w 2965551"/>
                <a:gd name="connsiteY0" fmla="*/ 0 h 1006692"/>
                <a:gd name="connsiteX1" fmla="*/ 2965551 w 2965551"/>
                <a:gd name="connsiteY1" fmla="*/ 504055 h 1006692"/>
                <a:gd name="connsiteX2" fmla="*/ 0 w 2965551"/>
                <a:gd name="connsiteY2" fmla="*/ 1006692 h 1006692"/>
                <a:gd name="connsiteX3" fmla="*/ 0 w 2965551"/>
                <a:gd name="connsiteY3" fmla="*/ 45621 h 1006692"/>
                <a:gd name="connsiteX4" fmla="*/ 2942105 w 2965551"/>
                <a:gd name="connsiteY4" fmla="*/ 0 h 1006692"/>
                <a:gd name="connsiteX0" fmla="*/ 2953828 w 2977274"/>
                <a:gd name="connsiteY0" fmla="*/ 0 h 1006692"/>
                <a:gd name="connsiteX1" fmla="*/ 2977274 w 2977274"/>
                <a:gd name="connsiteY1" fmla="*/ 504055 h 1006692"/>
                <a:gd name="connsiteX2" fmla="*/ 11723 w 2977274"/>
                <a:gd name="connsiteY2" fmla="*/ 1006692 h 1006692"/>
                <a:gd name="connsiteX3" fmla="*/ 0 w 2977274"/>
                <a:gd name="connsiteY3" fmla="*/ 186298 h 1006692"/>
                <a:gd name="connsiteX4" fmla="*/ 2953828 w 2977274"/>
                <a:gd name="connsiteY4" fmla="*/ 0 h 1006692"/>
                <a:gd name="connsiteX0" fmla="*/ 2953828 w 2977274"/>
                <a:gd name="connsiteY0" fmla="*/ 0 h 1205985"/>
                <a:gd name="connsiteX1" fmla="*/ 2977274 w 2977274"/>
                <a:gd name="connsiteY1" fmla="*/ 504055 h 1205985"/>
                <a:gd name="connsiteX2" fmla="*/ 11723 w 2977274"/>
                <a:gd name="connsiteY2" fmla="*/ 1205985 h 1205985"/>
                <a:gd name="connsiteX3" fmla="*/ 0 w 2977274"/>
                <a:gd name="connsiteY3" fmla="*/ 186298 h 1205985"/>
                <a:gd name="connsiteX4" fmla="*/ 2953828 w 2977274"/>
                <a:gd name="connsiteY4" fmla="*/ 0 h 1205985"/>
                <a:gd name="connsiteX0" fmla="*/ 2953828 w 2977274"/>
                <a:gd name="connsiteY0" fmla="*/ 0 h 1205985"/>
                <a:gd name="connsiteX1" fmla="*/ 2977274 w 2977274"/>
                <a:gd name="connsiteY1" fmla="*/ 504055 h 1205985"/>
                <a:gd name="connsiteX2" fmla="*/ 11723 w 2977274"/>
                <a:gd name="connsiteY2" fmla="*/ 1205985 h 1205985"/>
                <a:gd name="connsiteX3" fmla="*/ 0 w 2977274"/>
                <a:gd name="connsiteY3" fmla="*/ 362144 h 1205985"/>
                <a:gd name="connsiteX4" fmla="*/ 2953828 w 2977274"/>
                <a:gd name="connsiteY4" fmla="*/ 0 h 1205985"/>
                <a:gd name="connsiteX0" fmla="*/ 2953828 w 2977274"/>
                <a:gd name="connsiteY0" fmla="*/ 0 h 1393554"/>
                <a:gd name="connsiteX1" fmla="*/ 2977274 w 2977274"/>
                <a:gd name="connsiteY1" fmla="*/ 504055 h 1393554"/>
                <a:gd name="connsiteX2" fmla="*/ 11723 w 2977274"/>
                <a:gd name="connsiteY2" fmla="*/ 1393554 h 1393554"/>
                <a:gd name="connsiteX3" fmla="*/ 0 w 2977274"/>
                <a:gd name="connsiteY3" fmla="*/ 362144 h 1393554"/>
                <a:gd name="connsiteX4" fmla="*/ 2953828 w 2977274"/>
                <a:gd name="connsiteY4" fmla="*/ 0 h 1393554"/>
                <a:gd name="connsiteX0" fmla="*/ 2953828 w 2977274"/>
                <a:gd name="connsiteY0" fmla="*/ 0 h 1393554"/>
                <a:gd name="connsiteX1" fmla="*/ 2977274 w 2977274"/>
                <a:gd name="connsiteY1" fmla="*/ 504055 h 1393554"/>
                <a:gd name="connsiteX2" fmla="*/ 11723 w 2977274"/>
                <a:gd name="connsiteY2" fmla="*/ 1393554 h 1393554"/>
                <a:gd name="connsiteX3" fmla="*/ 0 w 2977274"/>
                <a:gd name="connsiteY3" fmla="*/ 491098 h 1393554"/>
                <a:gd name="connsiteX4" fmla="*/ 2953828 w 2977274"/>
                <a:gd name="connsiteY4" fmla="*/ 0 h 139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7274" h="1393554">
                  <a:moveTo>
                    <a:pt x="2953828" y="0"/>
                  </a:moveTo>
                  <a:lnTo>
                    <a:pt x="2977274" y="504055"/>
                  </a:lnTo>
                  <a:lnTo>
                    <a:pt x="11723" y="1393554"/>
                  </a:lnTo>
                  <a:lnTo>
                    <a:pt x="0" y="491098"/>
                  </a:lnTo>
                  <a:lnTo>
                    <a:pt x="295382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>
                    <a:lumMod val="40000"/>
                    <a:lumOff val="60000"/>
                  </a:srgbClr>
                </a:gs>
                <a:gs pos="47000">
                  <a:srgbClr val="FF9C19">
                    <a:lumMod val="45000"/>
                    <a:lumOff val="55000"/>
                  </a:srgbClr>
                </a:gs>
                <a:gs pos="100000">
                  <a:srgbClr val="FFA52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矩形 2"/>
            <p:cNvSpPr/>
            <p:nvPr/>
          </p:nvSpPr>
          <p:spPr>
            <a:xfrm>
              <a:off x="-1292861" y="4052460"/>
              <a:ext cx="2976687" cy="994636"/>
            </a:xfrm>
            <a:custGeom>
              <a:avLst/>
              <a:gdLst>
                <a:gd name="connsiteX0" fmla="*/ 0 w 2964964"/>
                <a:gd name="connsiteY0" fmla="*/ 0 h 828291"/>
                <a:gd name="connsiteX1" fmla="*/ 2953242 w 2964964"/>
                <a:gd name="connsiteY1" fmla="*/ 138455 h 828291"/>
                <a:gd name="connsiteX2" fmla="*/ 2964964 w 2964964"/>
                <a:gd name="connsiteY2" fmla="*/ 642512 h 828291"/>
                <a:gd name="connsiteX3" fmla="*/ 0 w 2964964"/>
                <a:gd name="connsiteY3" fmla="*/ 828291 h 828291"/>
                <a:gd name="connsiteX4" fmla="*/ 0 w 2964964"/>
                <a:gd name="connsiteY4" fmla="*/ 0 h 828291"/>
                <a:gd name="connsiteX0" fmla="*/ 0 w 2964964"/>
                <a:gd name="connsiteY0" fmla="*/ 13945 h 689836"/>
                <a:gd name="connsiteX1" fmla="*/ 2953242 w 2964964"/>
                <a:gd name="connsiteY1" fmla="*/ 0 h 689836"/>
                <a:gd name="connsiteX2" fmla="*/ 2964964 w 2964964"/>
                <a:gd name="connsiteY2" fmla="*/ 504057 h 689836"/>
                <a:gd name="connsiteX3" fmla="*/ 0 w 2964964"/>
                <a:gd name="connsiteY3" fmla="*/ 689836 h 689836"/>
                <a:gd name="connsiteX4" fmla="*/ 0 w 2964964"/>
                <a:gd name="connsiteY4" fmla="*/ 13945 h 689836"/>
                <a:gd name="connsiteX0" fmla="*/ 0 w 2964964"/>
                <a:gd name="connsiteY0" fmla="*/ 13945 h 853959"/>
                <a:gd name="connsiteX1" fmla="*/ 2953242 w 2964964"/>
                <a:gd name="connsiteY1" fmla="*/ 0 h 853959"/>
                <a:gd name="connsiteX2" fmla="*/ 2964964 w 2964964"/>
                <a:gd name="connsiteY2" fmla="*/ 504057 h 853959"/>
                <a:gd name="connsiteX3" fmla="*/ 0 w 2964964"/>
                <a:gd name="connsiteY3" fmla="*/ 853959 h 853959"/>
                <a:gd name="connsiteX4" fmla="*/ 0 w 2964964"/>
                <a:gd name="connsiteY4" fmla="*/ 13945 h 853959"/>
                <a:gd name="connsiteX0" fmla="*/ 0 w 2964964"/>
                <a:gd name="connsiteY0" fmla="*/ 154622 h 853959"/>
                <a:gd name="connsiteX1" fmla="*/ 2953242 w 2964964"/>
                <a:gd name="connsiteY1" fmla="*/ 0 h 853959"/>
                <a:gd name="connsiteX2" fmla="*/ 2964964 w 2964964"/>
                <a:gd name="connsiteY2" fmla="*/ 504057 h 853959"/>
                <a:gd name="connsiteX3" fmla="*/ 0 w 2964964"/>
                <a:gd name="connsiteY3" fmla="*/ 853959 h 853959"/>
                <a:gd name="connsiteX4" fmla="*/ 0 w 2964964"/>
                <a:gd name="connsiteY4" fmla="*/ 154622 h 853959"/>
                <a:gd name="connsiteX0" fmla="*/ 11723 w 2976687"/>
                <a:gd name="connsiteY0" fmla="*/ 154622 h 994636"/>
                <a:gd name="connsiteX1" fmla="*/ 2964965 w 2976687"/>
                <a:gd name="connsiteY1" fmla="*/ 0 h 994636"/>
                <a:gd name="connsiteX2" fmla="*/ 2976687 w 2976687"/>
                <a:gd name="connsiteY2" fmla="*/ 504057 h 994636"/>
                <a:gd name="connsiteX3" fmla="*/ 0 w 2976687"/>
                <a:gd name="connsiteY3" fmla="*/ 994636 h 994636"/>
                <a:gd name="connsiteX4" fmla="*/ 11723 w 2976687"/>
                <a:gd name="connsiteY4" fmla="*/ 154622 h 994636"/>
                <a:gd name="connsiteX0" fmla="*/ 11723 w 2976687"/>
                <a:gd name="connsiteY0" fmla="*/ 224960 h 994636"/>
                <a:gd name="connsiteX1" fmla="*/ 2964965 w 2976687"/>
                <a:gd name="connsiteY1" fmla="*/ 0 h 994636"/>
                <a:gd name="connsiteX2" fmla="*/ 2976687 w 2976687"/>
                <a:gd name="connsiteY2" fmla="*/ 504057 h 994636"/>
                <a:gd name="connsiteX3" fmla="*/ 0 w 2976687"/>
                <a:gd name="connsiteY3" fmla="*/ 994636 h 994636"/>
                <a:gd name="connsiteX4" fmla="*/ 11723 w 2976687"/>
                <a:gd name="connsiteY4" fmla="*/ 224960 h 99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687" h="994636">
                  <a:moveTo>
                    <a:pt x="11723" y="224960"/>
                  </a:moveTo>
                  <a:lnTo>
                    <a:pt x="2964965" y="0"/>
                  </a:lnTo>
                  <a:lnTo>
                    <a:pt x="2976687" y="504057"/>
                  </a:lnTo>
                  <a:lnTo>
                    <a:pt x="0" y="994636"/>
                  </a:lnTo>
                  <a:lnTo>
                    <a:pt x="11723" y="2249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/>
                </a:gs>
                <a:gs pos="47000">
                  <a:srgbClr val="FF9C19"/>
                </a:gs>
                <a:gs pos="100000">
                  <a:srgbClr val="FFA52D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五边形 14"/>
            <p:cNvSpPr/>
            <p:nvPr/>
          </p:nvSpPr>
          <p:spPr>
            <a:xfrm>
              <a:off x="1683827" y="2036236"/>
              <a:ext cx="2543140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/>
                </a:gs>
                <a:gs pos="20000">
                  <a:srgbClr val="FF9C19"/>
                </a:gs>
                <a:gs pos="100000">
                  <a:srgbClr val="FFA52D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7" name="五边形 16"/>
            <p:cNvSpPr/>
            <p:nvPr/>
          </p:nvSpPr>
          <p:spPr>
            <a:xfrm>
              <a:off x="1683827" y="3044348"/>
              <a:ext cx="2543140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/>
                </a:gs>
                <a:gs pos="20000">
                  <a:srgbClr val="FF9C19"/>
                </a:gs>
                <a:gs pos="100000">
                  <a:srgbClr val="FFA52D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19" name="五边形 18"/>
            <p:cNvSpPr/>
            <p:nvPr/>
          </p:nvSpPr>
          <p:spPr>
            <a:xfrm>
              <a:off x="1683827" y="4052460"/>
              <a:ext cx="2543140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/>
                </a:gs>
                <a:gs pos="20000">
                  <a:srgbClr val="FF9C19"/>
                </a:gs>
                <a:gs pos="100000">
                  <a:srgbClr val="FFA52D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-642777" y="3368316"/>
              <a:ext cx="4644000" cy="36000"/>
            </a:xfrm>
            <a:prstGeom prst="rect">
              <a:avLst/>
            </a:prstGeom>
            <a:gradFill>
              <a:gsLst>
                <a:gs pos="49628">
                  <a:srgbClr val="FF9504"/>
                </a:gs>
                <a:gs pos="2000">
                  <a:sysClr val="window" lastClr="C7EDCC">
                    <a:alpha val="0"/>
                  </a:sysClr>
                </a:gs>
                <a:gs pos="100000">
                  <a:sysClr val="window" lastClr="C7EDCC">
                    <a:alpha val="0"/>
                  </a:sysClr>
                </a:gs>
              </a:gsLst>
              <a:lin ang="108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2894819" y="2805013"/>
            <a:ext cx="6552728" cy="919401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 smtClean="0">
                <a:latin typeface="Arial" pitchFamily="34" charset="0"/>
                <a:ea typeface="黑体" pitchFamily="2" charset="-122"/>
              </a:rPr>
              <a:t>SPM</a:t>
            </a:r>
            <a:r>
              <a:rPr lang="zh-CN" altLang="en-US" sz="4800" dirty="0" smtClean="0">
                <a:latin typeface="Arial" pitchFamily="34" charset="0"/>
                <a:ea typeface="黑体" pitchFamily="2" charset="-122"/>
              </a:rPr>
              <a:t>课程网站</a:t>
            </a:r>
            <a:r>
              <a:rPr lang="zh-CN" altLang="en-US" sz="4800" dirty="0" smtClean="0">
                <a:latin typeface="Arial" pitchFamily="34" charset="0"/>
                <a:ea typeface="黑体" pitchFamily="2" charset="-122"/>
              </a:rPr>
              <a:t>需求</a:t>
            </a:r>
            <a:r>
              <a:rPr lang="zh-CN" altLang="en-US" sz="4800" dirty="0">
                <a:latin typeface="Arial" pitchFamily="34" charset="0"/>
                <a:ea typeface="黑体" pitchFamily="2" charset="-122"/>
              </a:rPr>
              <a:t>管理</a:t>
            </a:r>
            <a:endParaRPr lang="zh-CN" altLang="en-US" sz="4800" i="0" dirty="0">
              <a:latin typeface="Arial" pitchFamily="34" charset="0"/>
              <a:ea typeface="黑体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38468" y="5047096"/>
            <a:ext cx="4083169" cy="955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i="0" dirty="0" smtClean="0">
                <a:solidFill>
                  <a:srgbClr val="000000"/>
                </a:solidFill>
                <a:latin typeface="Arial" pitchFamily="34" charset="0"/>
                <a:ea typeface="黑体" pitchFamily="2" charset="-122"/>
              </a:rPr>
              <a:t>第四小组：</a:t>
            </a:r>
            <a:endParaRPr lang="en-US" altLang="zh-CN" sz="2000" i="0" dirty="0" smtClean="0">
              <a:solidFill>
                <a:srgbClr val="000000"/>
              </a:solidFill>
              <a:latin typeface="Arial" pitchFamily="34" charset="0"/>
              <a:ea typeface="黑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Arial" pitchFamily="34" charset="0"/>
                <a:ea typeface="黑体" pitchFamily="2" charset="-122"/>
              </a:rPr>
              <a:t>钱羽</a:t>
            </a:r>
            <a:r>
              <a:rPr lang="zh-CN" altLang="en-US" sz="2000" dirty="0" smtClean="0">
                <a:solidFill>
                  <a:srgbClr val="000000"/>
                </a:solidFill>
                <a:latin typeface="Arial" pitchFamily="34" charset="0"/>
                <a:ea typeface="黑体" pitchFamily="2" charset="-122"/>
              </a:rPr>
              <a:t>中  王硕  乐诚  邓楠洁  杨亚茹</a:t>
            </a:r>
            <a:endParaRPr lang="zh-CN" altLang="en-US" sz="2000" i="0" dirty="0">
              <a:solidFill>
                <a:srgbClr val="000000"/>
              </a:solidFill>
              <a:latin typeface="Arial" pitchFamily="34" charset="0"/>
              <a:ea typeface="黑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937924"/>
      </p:ext>
    </p:extLst>
  </p:cSld>
  <p:clrMapOvr>
    <a:masterClrMapping/>
  </p:clrMapOvr>
  <p:transition spd="slow" advTm="2548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7517E-6 4.07407E-6 L 0.1684 4.07407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5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选课</a:t>
            </a: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18855" y="1988840"/>
            <a:ext cx="5832647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prstClr val="black"/>
                </a:solidFill>
              </a:rPr>
              <a:t>1.</a:t>
            </a:r>
            <a:r>
              <a:rPr lang="zh-CN" altLang="en-US" dirty="0" smtClean="0">
                <a:solidFill>
                  <a:prstClr val="black"/>
                </a:solidFill>
              </a:rPr>
              <a:t>学生登录之后，进入选课板块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87614" y="3104964"/>
            <a:ext cx="5763888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</a:rPr>
              <a:t>2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.</a:t>
            </a:r>
            <a:r>
              <a:rPr lang="zh-CN" altLang="en-US" dirty="0" smtClean="0">
                <a:solidFill>
                  <a:prstClr val="black"/>
                </a:solidFill>
              </a:rPr>
              <a:t>填写选课有关信息，确认选课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287614" y="4239343"/>
            <a:ext cx="5832647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</a:rPr>
              <a:t>3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.</a:t>
            </a:r>
            <a:r>
              <a:rPr lang="zh-CN" altLang="en-US" dirty="0" smtClean="0">
                <a:solidFill>
                  <a:prstClr val="black"/>
                </a:solidFill>
              </a:rPr>
              <a:t>老师查看选课列表，确认或者删除选课学生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87614" y="5377982"/>
            <a:ext cx="5832647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prstClr val="black"/>
                </a:solidFill>
              </a:rPr>
              <a:t>4.</a:t>
            </a:r>
            <a:r>
              <a:rPr lang="zh-CN" altLang="en-US" dirty="0" smtClean="0">
                <a:solidFill>
                  <a:prstClr val="black"/>
                </a:solidFill>
              </a:rPr>
              <a:t>学生查看选课列表，并查看自己选课状态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71606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  <p:bldP spid="3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选课</a:t>
            </a: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系统的用例图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99" y="1772816"/>
            <a:ext cx="1027839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94716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选课系统的老师时序图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pic>
        <p:nvPicPr>
          <p:cNvPr id="3075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79" y="1484784"/>
            <a:ext cx="5072521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70091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44830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选课系统的学生时序图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pic>
        <p:nvPicPr>
          <p:cNvPr id="3074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0" y="1414819"/>
            <a:ext cx="5082959" cy="532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68523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3514" y="0"/>
            <a:ext cx="12291863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209950" y="1682581"/>
            <a:ext cx="971602" cy="1296000"/>
          </a:xfrm>
          <a:prstGeom prst="ellipse">
            <a:avLst/>
          </a:prstGeom>
          <a:solidFill>
            <a:srgbClr val="FF9600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ysClr val="window" lastClr="C7EDCC"/>
                </a:solidFill>
                <a:latin typeface="微软雅黑" pitchFamily="34" charset="-122"/>
                <a:ea typeface="微软雅黑" pitchFamily="34" charset="-122"/>
              </a:rPr>
              <a:t>学生</a:t>
            </a:r>
          </a:p>
        </p:txBody>
      </p:sp>
      <p:sp>
        <p:nvSpPr>
          <p:cNvPr id="31" name="椭圆 30"/>
          <p:cNvSpPr/>
          <p:nvPr/>
        </p:nvSpPr>
        <p:spPr>
          <a:xfrm>
            <a:off x="4209951" y="4293168"/>
            <a:ext cx="971602" cy="1296000"/>
          </a:xfrm>
          <a:prstGeom prst="ellipse">
            <a:avLst/>
          </a:prstGeom>
          <a:solidFill>
            <a:srgbClr val="FF9600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ysClr val="window" lastClr="C7EDCC"/>
                </a:solidFill>
                <a:latin typeface="微软雅黑" pitchFamily="34" charset="-122"/>
                <a:ea typeface="微软雅黑" pitchFamily="34" charset="-122"/>
              </a:rPr>
              <a:t>老师</a:t>
            </a:r>
          </a:p>
        </p:txBody>
      </p:sp>
      <p:grpSp>
        <p:nvGrpSpPr>
          <p:cNvPr id="32" name="组合 170"/>
          <p:cNvGrpSpPr/>
          <p:nvPr/>
        </p:nvGrpSpPr>
        <p:grpSpPr>
          <a:xfrm>
            <a:off x="5181555" y="1241066"/>
            <a:ext cx="4608255" cy="5289746"/>
            <a:chOff x="2138735" y="1259433"/>
            <a:chExt cx="6147540" cy="5289746"/>
          </a:xfrm>
        </p:grpSpPr>
        <p:cxnSp>
          <p:nvCxnSpPr>
            <p:cNvPr id="33" name="直接连接符 77"/>
            <p:cNvCxnSpPr/>
            <p:nvPr/>
          </p:nvCxnSpPr>
          <p:spPr>
            <a:xfrm>
              <a:off x="2138735" y="2348880"/>
              <a:ext cx="1080120" cy="0"/>
            </a:xfrm>
            <a:prstGeom prst="line">
              <a:avLst/>
            </a:prstGeom>
            <a:noFill/>
            <a:ln w="28575" cap="flat" cmpd="sng" algn="ctr">
              <a:solidFill>
                <a:srgbClr val="FF9300"/>
              </a:solidFill>
              <a:prstDash val="dash"/>
            </a:ln>
            <a:effectLst/>
          </p:spPr>
        </p:cxnSp>
        <p:cxnSp>
          <p:nvCxnSpPr>
            <p:cNvPr id="34" name="直接连接符 100"/>
            <p:cNvCxnSpPr/>
            <p:nvPr/>
          </p:nvCxnSpPr>
          <p:spPr>
            <a:xfrm>
              <a:off x="4875039" y="2348880"/>
              <a:ext cx="1080120" cy="0"/>
            </a:xfrm>
            <a:prstGeom prst="line">
              <a:avLst/>
            </a:prstGeom>
            <a:noFill/>
            <a:ln w="28575" cap="flat" cmpd="sng" algn="ctr">
              <a:solidFill>
                <a:srgbClr val="FF9300"/>
              </a:solidFill>
              <a:prstDash val="dash"/>
            </a:ln>
            <a:effectLst/>
          </p:spPr>
        </p:cxnSp>
        <p:grpSp>
          <p:nvGrpSpPr>
            <p:cNvPr id="35" name="组合 92"/>
            <p:cNvGrpSpPr/>
            <p:nvPr/>
          </p:nvGrpSpPr>
          <p:grpSpPr>
            <a:xfrm>
              <a:off x="2858817" y="1259433"/>
              <a:ext cx="5427458" cy="5289746"/>
              <a:chOff x="-2020051" y="1056157"/>
              <a:chExt cx="4353576" cy="4222608"/>
            </a:xfrm>
          </p:grpSpPr>
          <p:sp>
            <p:nvSpPr>
              <p:cNvPr id="36" name="弦形 35"/>
              <p:cNvSpPr/>
              <p:nvPr/>
            </p:nvSpPr>
            <p:spPr>
              <a:xfrm rot="5400000" flipV="1">
                <a:off x="-1954567" y="990673"/>
                <a:ext cx="4222608" cy="4353576"/>
              </a:xfrm>
              <a:prstGeom prst="chord">
                <a:avLst>
                  <a:gd name="adj1" fmla="val 6733850"/>
                  <a:gd name="adj2" fmla="val 14851199"/>
                </a:avLst>
              </a:prstGeom>
              <a:solidFill>
                <a:srgbClr val="FFA32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sysClr val="window" lastClr="C7EDCC"/>
                  </a:solidFill>
                </a:endParaRPr>
              </a:p>
            </p:txBody>
          </p:sp>
          <p:sp>
            <p:nvSpPr>
              <p:cNvPr id="37" name="TextBox 99"/>
              <p:cNvSpPr txBox="1"/>
              <p:nvPr/>
            </p:nvSpPr>
            <p:spPr>
              <a:xfrm>
                <a:off x="-715759" y="1146876"/>
                <a:ext cx="2358811" cy="1400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    网上测试</a:t>
                </a:r>
                <a:endParaRPr lang="en-US" altLang="zh-CN" b="1" kern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学生可以在线回答系统给出的题目</a:t>
                </a:r>
                <a:r>
                  <a:rPr lang="en-US" altLang="zh-CN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,</a:t>
                </a:r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并提交</a:t>
                </a:r>
                <a:r>
                  <a:rPr lang="en-US" altLang="zh-CN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.</a:t>
                </a:r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根据提交的答案</a:t>
                </a:r>
                <a:r>
                  <a:rPr lang="en-US" altLang="zh-CN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,</a:t>
                </a:r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学生能看见自己的得分 </a:t>
                </a:r>
              </a:p>
            </p:txBody>
          </p:sp>
        </p:grpSp>
      </p:grpSp>
      <p:grpSp>
        <p:nvGrpSpPr>
          <p:cNvPr id="38" name="组合 169"/>
          <p:cNvGrpSpPr/>
          <p:nvPr/>
        </p:nvGrpSpPr>
        <p:grpSpPr>
          <a:xfrm>
            <a:off x="5298340" y="1649626"/>
            <a:ext cx="4491471" cy="4511170"/>
            <a:chOff x="2210743" y="2002171"/>
            <a:chExt cx="3406674" cy="4044298"/>
          </a:xfrm>
        </p:grpSpPr>
        <p:cxnSp>
          <p:nvCxnSpPr>
            <p:cNvPr id="39" name="直接连接符 151"/>
            <p:cNvCxnSpPr/>
            <p:nvPr/>
          </p:nvCxnSpPr>
          <p:spPr>
            <a:xfrm>
              <a:off x="2210743" y="4941168"/>
              <a:ext cx="1296144" cy="0"/>
            </a:xfrm>
            <a:prstGeom prst="line">
              <a:avLst/>
            </a:prstGeom>
            <a:noFill/>
            <a:ln w="28575" cap="flat" cmpd="sng" algn="ctr">
              <a:solidFill>
                <a:srgbClr val="FF9300"/>
              </a:solidFill>
              <a:prstDash val="dash"/>
            </a:ln>
            <a:effectLst/>
          </p:spPr>
        </p:cxnSp>
        <p:grpSp>
          <p:nvGrpSpPr>
            <p:cNvPr id="41" name="组合 120"/>
            <p:cNvGrpSpPr/>
            <p:nvPr/>
          </p:nvGrpSpPr>
          <p:grpSpPr>
            <a:xfrm>
              <a:off x="2531575" y="2002171"/>
              <a:ext cx="3085842" cy="4044298"/>
              <a:chOff x="6785" y="-413578"/>
              <a:chExt cx="2449354" cy="3228413"/>
            </a:xfrm>
          </p:grpSpPr>
          <p:sp>
            <p:nvSpPr>
              <p:cNvPr id="42" name="弦形 41"/>
              <p:cNvSpPr/>
              <p:nvPr/>
            </p:nvSpPr>
            <p:spPr>
              <a:xfrm rot="16200000">
                <a:off x="-382745" y="-24048"/>
                <a:ext cx="3228413" cy="2449354"/>
              </a:xfrm>
              <a:prstGeom prst="chord">
                <a:avLst>
                  <a:gd name="adj1" fmla="val 6733850"/>
                  <a:gd name="adj2" fmla="val 14851199"/>
                </a:avLst>
              </a:prstGeom>
              <a:solidFill>
                <a:srgbClr val="FFA32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sysClr val="window" lastClr="C7EDCC"/>
                  </a:solidFill>
                </a:endParaRPr>
              </a:p>
            </p:txBody>
          </p:sp>
          <p:sp>
            <p:nvSpPr>
              <p:cNvPr id="43" name="TextBox 127"/>
              <p:cNvSpPr txBox="1"/>
              <p:nvPr/>
            </p:nvSpPr>
            <p:spPr>
              <a:xfrm>
                <a:off x="469768" y="1785102"/>
                <a:ext cx="1618439" cy="660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          试题管理</a:t>
                </a:r>
                <a:endParaRPr lang="en-US" altLang="zh-CN" b="1" kern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老师能够录入试题并且对试题进行修改 </a:t>
                </a:r>
              </a:p>
            </p:txBody>
          </p:sp>
        </p:grpSp>
      </p:grpSp>
      <p:sp>
        <p:nvSpPr>
          <p:cNvPr id="24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试题</a:t>
            </a: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234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7175" y="0"/>
            <a:ext cx="9144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39" name="图片 38"/>
          <p:cNvPicPr/>
          <p:nvPr/>
        </p:nvPicPr>
        <p:blipFill>
          <a:blip r:embed="rId3"/>
          <a:stretch>
            <a:fillRect/>
          </a:stretch>
        </p:blipFill>
        <p:spPr>
          <a:xfrm>
            <a:off x="2133883" y="1873018"/>
            <a:ext cx="3389227" cy="3860237"/>
          </a:xfrm>
          <a:prstGeom prst="rect">
            <a:avLst/>
          </a:prstGeom>
        </p:spPr>
      </p:pic>
      <p:pic>
        <p:nvPicPr>
          <p:cNvPr id="40" name="图片 39"/>
          <p:cNvPicPr/>
          <p:nvPr/>
        </p:nvPicPr>
        <p:blipFill>
          <a:blip r:embed="rId4"/>
          <a:stretch>
            <a:fillRect/>
          </a:stretch>
        </p:blipFill>
        <p:spPr>
          <a:xfrm>
            <a:off x="5325661" y="2112565"/>
            <a:ext cx="4301906" cy="3476675"/>
          </a:xfrm>
          <a:prstGeom prst="rect">
            <a:avLst/>
          </a:prstGeom>
        </p:spPr>
      </p:pic>
      <p:sp>
        <p:nvSpPr>
          <p:cNvPr id="7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noProof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用例图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8582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7175" y="0"/>
            <a:ext cx="9144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3434879" y="2045581"/>
            <a:ext cx="1957907" cy="404771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077185" y="2195628"/>
            <a:ext cx="3262350" cy="3753652"/>
          </a:xfrm>
          <a:prstGeom prst="rect">
            <a:avLst/>
          </a:prstGeom>
        </p:spPr>
      </p:pic>
      <p:sp>
        <p:nvSpPr>
          <p:cNvPr id="9" name="TextBox 127"/>
          <p:cNvSpPr txBox="1"/>
          <p:nvPr/>
        </p:nvSpPr>
        <p:spPr>
          <a:xfrm>
            <a:off x="3726784" y="1569749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b="1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学生</a:t>
            </a:r>
          </a:p>
        </p:txBody>
      </p:sp>
      <p:sp>
        <p:nvSpPr>
          <p:cNvPr id="10" name="TextBox 127"/>
          <p:cNvSpPr txBox="1"/>
          <p:nvPr/>
        </p:nvSpPr>
        <p:spPr>
          <a:xfrm>
            <a:off x="6229699" y="1623228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b="1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老师</a:t>
            </a:r>
          </a:p>
        </p:txBody>
      </p:sp>
      <p:sp>
        <p:nvSpPr>
          <p:cNvPr id="11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noProof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活动图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89818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7175" y="0"/>
            <a:ext cx="9144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209950" y="1682581"/>
            <a:ext cx="971602" cy="1296000"/>
          </a:xfrm>
          <a:prstGeom prst="ellipse">
            <a:avLst/>
          </a:prstGeom>
          <a:solidFill>
            <a:srgbClr val="FF9600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ysClr val="window" lastClr="C7EDCC"/>
                </a:solidFill>
                <a:latin typeface="微软雅黑" pitchFamily="34" charset="-122"/>
                <a:ea typeface="微软雅黑" pitchFamily="34" charset="-122"/>
              </a:rPr>
              <a:t>学生</a:t>
            </a:r>
          </a:p>
        </p:txBody>
      </p:sp>
      <p:sp>
        <p:nvSpPr>
          <p:cNvPr id="31" name="椭圆 30"/>
          <p:cNvSpPr/>
          <p:nvPr/>
        </p:nvSpPr>
        <p:spPr>
          <a:xfrm>
            <a:off x="4209951" y="4293168"/>
            <a:ext cx="971602" cy="1296000"/>
          </a:xfrm>
          <a:prstGeom prst="ellipse">
            <a:avLst/>
          </a:prstGeom>
          <a:solidFill>
            <a:srgbClr val="FF9600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ysClr val="window" lastClr="C7EDCC"/>
                </a:solidFill>
                <a:latin typeface="微软雅黑" pitchFamily="34" charset="-122"/>
                <a:ea typeface="微软雅黑" pitchFamily="34" charset="-122"/>
              </a:rPr>
              <a:t>老师</a:t>
            </a:r>
          </a:p>
        </p:txBody>
      </p:sp>
      <p:grpSp>
        <p:nvGrpSpPr>
          <p:cNvPr id="32" name="组合 170"/>
          <p:cNvGrpSpPr/>
          <p:nvPr/>
        </p:nvGrpSpPr>
        <p:grpSpPr>
          <a:xfrm>
            <a:off x="5181555" y="1241066"/>
            <a:ext cx="4608255" cy="5289746"/>
            <a:chOff x="2138735" y="1259433"/>
            <a:chExt cx="6147540" cy="5289746"/>
          </a:xfrm>
        </p:grpSpPr>
        <p:cxnSp>
          <p:nvCxnSpPr>
            <p:cNvPr id="33" name="直接连接符 77"/>
            <p:cNvCxnSpPr/>
            <p:nvPr/>
          </p:nvCxnSpPr>
          <p:spPr>
            <a:xfrm>
              <a:off x="2138735" y="2348880"/>
              <a:ext cx="1080120" cy="0"/>
            </a:xfrm>
            <a:prstGeom prst="line">
              <a:avLst/>
            </a:prstGeom>
            <a:noFill/>
            <a:ln w="28575" cap="flat" cmpd="sng" algn="ctr">
              <a:solidFill>
                <a:srgbClr val="FF9300"/>
              </a:solidFill>
              <a:prstDash val="dash"/>
            </a:ln>
            <a:effectLst/>
          </p:spPr>
        </p:cxnSp>
        <p:cxnSp>
          <p:nvCxnSpPr>
            <p:cNvPr id="34" name="直接连接符 100"/>
            <p:cNvCxnSpPr/>
            <p:nvPr/>
          </p:nvCxnSpPr>
          <p:spPr>
            <a:xfrm>
              <a:off x="4875039" y="2348880"/>
              <a:ext cx="1080120" cy="0"/>
            </a:xfrm>
            <a:prstGeom prst="line">
              <a:avLst/>
            </a:prstGeom>
            <a:noFill/>
            <a:ln w="28575" cap="flat" cmpd="sng" algn="ctr">
              <a:solidFill>
                <a:srgbClr val="FF9300"/>
              </a:solidFill>
              <a:prstDash val="dash"/>
            </a:ln>
            <a:effectLst/>
          </p:spPr>
        </p:cxnSp>
        <p:grpSp>
          <p:nvGrpSpPr>
            <p:cNvPr id="35" name="组合 92"/>
            <p:cNvGrpSpPr/>
            <p:nvPr/>
          </p:nvGrpSpPr>
          <p:grpSpPr>
            <a:xfrm>
              <a:off x="2858817" y="1259433"/>
              <a:ext cx="5427458" cy="5289746"/>
              <a:chOff x="-2020051" y="1056157"/>
              <a:chExt cx="4353576" cy="4222608"/>
            </a:xfrm>
          </p:grpSpPr>
          <p:sp>
            <p:nvSpPr>
              <p:cNvPr id="36" name="弦形 35"/>
              <p:cNvSpPr/>
              <p:nvPr/>
            </p:nvSpPr>
            <p:spPr>
              <a:xfrm rot="5400000" flipV="1">
                <a:off x="-1954567" y="990673"/>
                <a:ext cx="4222608" cy="4353576"/>
              </a:xfrm>
              <a:prstGeom prst="chord">
                <a:avLst>
                  <a:gd name="adj1" fmla="val 6733850"/>
                  <a:gd name="adj2" fmla="val 14851199"/>
                </a:avLst>
              </a:prstGeom>
              <a:solidFill>
                <a:srgbClr val="FFA32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sysClr val="window" lastClr="C7EDCC"/>
                  </a:solidFill>
                </a:endParaRPr>
              </a:p>
            </p:txBody>
          </p:sp>
          <p:sp>
            <p:nvSpPr>
              <p:cNvPr id="37" name="TextBox 99"/>
              <p:cNvSpPr txBox="1"/>
              <p:nvPr/>
            </p:nvSpPr>
            <p:spPr>
              <a:xfrm>
                <a:off x="-715759" y="1146876"/>
                <a:ext cx="2358811" cy="1179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   下载文件</a:t>
                </a:r>
              </a:p>
              <a:p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可以浏览所有已存在的文件</a:t>
                </a:r>
                <a:r>
                  <a:rPr lang="en-US" altLang="zh-CN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,</a:t>
                </a:r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对想要下载的文件选择进行下载  </a:t>
                </a:r>
              </a:p>
            </p:txBody>
          </p:sp>
        </p:grpSp>
      </p:grpSp>
      <p:grpSp>
        <p:nvGrpSpPr>
          <p:cNvPr id="38" name="组合 169"/>
          <p:cNvGrpSpPr/>
          <p:nvPr/>
        </p:nvGrpSpPr>
        <p:grpSpPr>
          <a:xfrm>
            <a:off x="5298340" y="1649626"/>
            <a:ext cx="4491471" cy="4511170"/>
            <a:chOff x="2210743" y="2002171"/>
            <a:chExt cx="3406674" cy="4044298"/>
          </a:xfrm>
        </p:grpSpPr>
        <p:cxnSp>
          <p:nvCxnSpPr>
            <p:cNvPr id="39" name="直接连接符 151"/>
            <p:cNvCxnSpPr/>
            <p:nvPr/>
          </p:nvCxnSpPr>
          <p:spPr>
            <a:xfrm>
              <a:off x="2210743" y="4941168"/>
              <a:ext cx="1296144" cy="0"/>
            </a:xfrm>
            <a:prstGeom prst="line">
              <a:avLst/>
            </a:prstGeom>
            <a:noFill/>
            <a:ln w="28575" cap="flat" cmpd="sng" algn="ctr">
              <a:solidFill>
                <a:srgbClr val="FF9300"/>
              </a:solidFill>
              <a:prstDash val="dash"/>
            </a:ln>
            <a:effectLst/>
          </p:spPr>
        </p:cxnSp>
        <p:grpSp>
          <p:nvGrpSpPr>
            <p:cNvPr id="41" name="组合 120"/>
            <p:cNvGrpSpPr/>
            <p:nvPr/>
          </p:nvGrpSpPr>
          <p:grpSpPr>
            <a:xfrm>
              <a:off x="2531575" y="2002171"/>
              <a:ext cx="3085842" cy="4044298"/>
              <a:chOff x="6785" y="-413578"/>
              <a:chExt cx="2449354" cy="3228413"/>
            </a:xfrm>
          </p:grpSpPr>
          <p:sp>
            <p:nvSpPr>
              <p:cNvPr id="42" name="弦形 41"/>
              <p:cNvSpPr/>
              <p:nvPr/>
            </p:nvSpPr>
            <p:spPr>
              <a:xfrm rot="16200000">
                <a:off x="-382745" y="-24048"/>
                <a:ext cx="3228413" cy="2449354"/>
              </a:xfrm>
              <a:prstGeom prst="chord">
                <a:avLst>
                  <a:gd name="adj1" fmla="val 6733850"/>
                  <a:gd name="adj2" fmla="val 14851199"/>
                </a:avLst>
              </a:prstGeom>
              <a:solidFill>
                <a:srgbClr val="FFA32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dirty="0">
                  <a:solidFill>
                    <a:sysClr val="window" lastClr="C7EDCC"/>
                  </a:solidFill>
                </a:endParaRPr>
              </a:p>
            </p:txBody>
          </p:sp>
          <p:sp>
            <p:nvSpPr>
              <p:cNvPr id="43" name="TextBox 127"/>
              <p:cNvSpPr txBox="1"/>
              <p:nvPr/>
            </p:nvSpPr>
            <p:spPr>
              <a:xfrm>
                <a:off x="469768" y="1785102"/>
                <a:ext cx="1618439" cy="660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          文件管理</a:t>
                </a:r>
                <a:endParaRPr lang="en-US" altLang="zh-CN" b="1" kern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可以上传新文件</a:t>
                </a:r>
                <a:r>
                  <a:rPr lang="en-US" altLang="zh-CN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,</a:t>
                </a:r>
                <a:r>
                  <a:rPr lang="zh-CN" altLang="en-US" b="1" kern="0" dirty="0">
                    <a:solidFill>
                      <a:srgbClr val="777777"/>
                    </a:solidFill>
                    <a:latin typeface="微软雅黑" pitchFamily="34" charset="-122"/>
                    <a:ea typeface="微软雅黑" pitchFamily="34" charset="-122"/>
                  </a:rPr>
                  <a:t>或者对已有的文件进行删除 </a:t>
                </a:r>
              </a:p>
            </p:txBody>
          </p:sp>
        </p:grpSp>
      </p:grpSp>
      <p:sp>
        <p:nvSpPr>
          <p:cNvPr id="19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0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文件子系统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96017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7175" y="0"/>
            <a:ext cx="9144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634680" y="2266476"/>
            <a:ext cx="3354274" cy="2458667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5334185" y="2342676"/>
            <a:ext cx="3789325" cy="2166443"/>
          </a:xfrm>
          <a:prstGeom prst="rect">
            <a:avLst/>
          </a:prstGeom>
        </p:spPr>
      </p:pic>
      <p:sp>
        <p:nvSpPr>
          <p:cNvPr id="10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noProof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用例图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61059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7175" y="0"/>
            <a:ext cx="9144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1" name="TextBox 127"/>
          <p:cNvSpPr txBox="1"/>
          <p:nvPr/>
        </p:nvSpPr>
        <p:spPr>
          <a:xfrm>
            <a:off x="3534779" y="1632297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b="1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学生</a:t>
            </a:r>
          </a:p>
        </p:txBody>
      </p:sp>
      <p:sp>
        <p:nvSpPr>
          <p:cNvPr id="12" name="TextBox 127"/>
          <p:cNvSpPr txBox="1"/>
          <p:nvPr/>
        </p:nvSpPr>
        <p:spPr>
          <a:xfrm>
            <a:off x="5991221" y="1632297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b="1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老师</a:t>
            </a:r>
          </a:p>
        </p:txBody>
      </p: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996333" y="2234501"/>
            <a:ext cx="2053387" cy="3786787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469869" y="2486988"/>
            <a:ext cx="3077578" cy="2814220"/>
          </a:xfrm>
          <a:prstGeom prst="rect">
            <a:avLst/>
          </a:prstGeom>
        </p:spPr>
      </p:pic>
      <p:sp>
        <p:nvSpPr>
          <p:cNvPr id="9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noProof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活动图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5418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9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5" name="组合 54"/>
          <p:cNvGrpSpPr/>
          <p:nvPr/>
        </p:nvGrpSpPr>
        <p:grpSpPr>
          <a:xfrm>
            <a:off x="11465851" y="1196752"/>
            <a:ext cx="2988998" cy="4581622"/>
            <a:chOff x="-1292861" y="980184"/>
            <a:chExt cx="2988998" cy="4969888"/>
          </a:xfrm>
        </p:grpSpPr>
        <p:sp>
          <p:nvSpPr>
            <p:cNvPr id="34" name="矩形 2"/>
            <p:cNvSpPr/>
            <p:nvPr/>
          </p:nvSpPr>
          <p:spPr>
            <a:xfrm>
              <a:off x="-1292859" y="980184"/>
              <a:ext cx="2988996" cy="1581922"/>
            </a:xfrm>
            <a:custGeom>
              <a:avLst/>
              <a:gdLst>
                <a:gd name="connsiteX0" fmla="*/ 0 w 2988996"/>
                <a:gd name="connsiteY0" fmla="*/ 0 h 1581922"/>
                <a:gd name="connsiteX1" fmla="*/ 2977274 w 2988996"/>
                <a:gd name="connsiteY1" fmla="*/ 1042696 h 1581922"/>
                <a:gd name="connsiteX2" fmla="*/ 2988996 w 2988996"/>
                <a:gd name="connsiteY2" fmla="*/ 1581922 h 1581922"/>
                <a:gd name="connsiteX3" fmla="*/ 11723 w 2988996"/>
                <a:gd name="connsiteY3" fmla="*/ 1002590 h 1581922"/>
                <a:gd name="connsiteX4" fmla="*/ 0 w 2988996"/>
                <a:gd name="connsiteY4" fmla="*/ 0 h 1581922"/>
                <a:gd name="connsiteX0" fmla="*/ 0 w 2988996"/>
                <a:gd name="connsiteY0" fmla="*/ 0 h 1581922"/>
                <a:gd name="connsiteX1" fmla="*/ 2977274 w 2988996"/>
                <a:gd name="connsiteY1" fmla="*/ 1042696 h 1581922"/>
                <a:gd name="connsiteX2" fmla="*/ 2988996 w 2988996"/>
                <a:gd name="connsiteY2" fmla="*/ 1581922 h 1581922"/>
                <a:gd name="connsiteX3" fmla="*/ 0 w 2988996"/>
                <a:gd name="connsiteY3" fmla="*/ 779851 h 1581922"/>
                <a:gd name="connsiteX4" fmla="*/ 0 w 2988996"/>
                <a:gd name="connsiteY4" fmla="*/ 0 h 158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96" h="1581922">
                  <a:moveTo>
                    <a:pt x="0" y="0"/>
                  </a:moveTo>
                  <a:lnTo>
                    <a:pt x="2977274" y="1042696"/>
                  </a:lnTo>
                  <a:lnTo>
                    <a:pt x="2988996" y="1581922"/>
                  </a:lnTo>
                  <a:lnTo>
                    <a:pt x="0" y="77985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/>
                </a:gs>
                <a:gs pos="47000">
                  <a:srgbClr val="FF9C19"/>
                </a:gs>
                <a:gs pos="100000">
                  <a:srgbClr val="FFA52D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5" name="矩形 2"/>
            <p:cNvSpPr/>
            <p:nvPr/>
          </p:nvSpPr>
          <p:spPr>
            <a:xfrm>
              <a:off x="-1292859" y="3300056"/>
              <a:ext cx="2976686" cy="992748"/>
            </a:xfrm>
            <a:custGeom>
              <a:avLst/>
              <a:gdLst>
                <a:gd name="connsiteX0" fmla="*/ 0 w 2964963"/>
                <a:gd name="connsiteY0" fmla="*/ 0 h 895715"/>
                <a:gd name="connsiteX1" fmla="*/ 2941517 w 2964963"/>
                <a:gd name="connsiteY1" fmla="*/ 344767 h 895715"/>
                <a:gd name="connsiteX2" fmla="*/ 2964963 w 2964963"/>
                <a:gd name="connsiteY2" fmla="*/ 895715 h 895715"/>
                <a:gd name="connsiteX3" fmla="*/ 0 w 2964963"/>
                <a:gd name="connsiteY3" fmla="*/ 746565 h 895715"/>
                <a:gd name="connsiteX4" fmla="*/ 0 w 2964963"/>
                <a:gd name="connsiteY4" fmla="*/ 0 h 895715"/>
                <a:gd name="connsiteX0" fmla="*/ 11723 w 2976686"/>
                <a:gd name="connsiteY0" fmla="*/ 0 h 895715"/>
                <a:gd name="connsiteX1" fmla="*/ 2953240 w 2976686"/>
                <a:gd name="connsiteY1" fmla="*/ 344767 h 895715"/>
                <a:gd name="connsiteX2" fmla="*/ 2976686 w 2976686"/>
                <a:gd name="connsiteY2" fmla="*/ 895715 h 895715"/>
                <a:gd name="connsiteX3" fmla="*/ 0 w 2976686"/>
                <a:gd name="connsiteY3" fmla="*/ 887241 h 895715"/>
                <a:gd name="connsiteX4" fmla="*/ 11723 w 2976686"/>
                <a:gd name="connsiteY4" fmla="*/ 0 h 895715"/>
                <a:gd name="connsiteX0" fmla="*/ 11723 w 2976686"/>
                <a:gd name="connsiteY0" fmla="*/ 0 h 1016195"/>
                <a:gd name="connsiteX1" fmla="*/ 2953240 w 2976686"/>
                <a:gd name="connsiteY1" fmla="*/ 344767 h 1016195"/>
                <a:gd name="connsiteX2" fmla="*/ 2976686 w 2976686"/>
                <a:gd name="connsiteY2" fmla="*/ 895715 h 1016195"/>
                <a:gd name="connsiteX3" fmla="*/ 0 w 2976686"/>
                <a:gd name="connsiteY3" fmla="*/ 1016195 h 1016195"/>
                <a:gd name="connsiteX4" fmla="*/ 11723 w 2976686"/>
                <a:gd name="connsiteY4" fmla="*/ 0 h 1016195"/>
                <a:gd name="connsiteX0" fmla="*/ 0 w 2976686"/>
                <a:gd name="connsiteY0" fmla="*/ 0 h 898964"/>
                <a:gd name="connsiteX1" fmla="*/ 2953240 w 2976686"/>
                <a:gd name="connsiteY1" fmla="*/ 227536 h 898964"/>
                <a:gd name="connsiteX2" fmla="*/ 2976686 w 2976686"/>
                <a:gd name="connsiteY2" fmla="*/ 778484 h 898964"/>
                <a:gd name="connsiteX3" fmla="*/ 0 w 2976686"/>
                <a:gd name="connsiteY3" fmla="*/ 898964 h 898964"/>
                <a:gd name="connsiteX4" fmla="*/ 0 w 2976686"/>
                <a:gd name="connsiteY4" fmla="*/ 0 h 898964"/>
                <a:gd name="connsiteX0" fmla="*/ 0 w 2976686"/>
                <a:gd name="connsiteY0" fmla="*/ 0 h 992748"/>
                <a:gd name="connsiteX1" fmla="*/ 2953240 w 2976686"/>
                <a:gd name="connsiteY1" fmla="*/ 227536 h 992748"/>
                <a:gd name="connsiteX2" fmla="*/ 2976686 w 2976686"/>
                <a:gd name="connsiteY2" fmla="*/ 778484 h 992748"/>
                <a:gd name="connsiteX3" fmla="*/ 0 w 2976686"/>
                <a:gd name="connsiteY3" fmla="*/ 992748 h 992748"/>
                <a:gd name="connsiteX4" fmla="*/ 0 w 2976686"/>
                <a:gd name="connsiteY4" fmla="*/ 0 h 99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686" h="992748">
                  <a:moveTo>
                    <a:pt x="0" y="0"/>
                  </a:moveTo>
                  <a:lnTo>
                    <a:pt x="2953240" y="227536"/>
                  </a:lnTo>
                  <a:lnTo>
                    <a:pt x="2976686" y="778484"/>
                  </a:lnTo>
                  <a:lnTo>
                    <a:pt x="0" y="99274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>
                    <a:lumMod val="40000"/>
                    <a:lumOff val="60000"/>
                  </a:srgbClr>
                </a:gs>
                <a:gs pos="47000">
                  <a:srgbClr val="FF9C19">
                    <a:lumMod val="45000"/>
                    <a:lumOff val="55000"/>
                  </a:srgbClr>
                </a:gs>
                <a:gs pos="100000">
                  <a:srgbClr val="FFA52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36" name="矩形 2"/>
            <p:cNvSpPr/>
            <p:nvPr/>
          </p:nvSpPr>
          <p:spPr>
            <a:xfrm>
              <a:off x="-1281136" y="1732096"/>
              <a:ext cx="2976687" cy="1312251"/>
            </a:xfrm>
            <a:custGeom>
              <a:avLst/>
              <a:gdLst>
                <a:gd name="connsiteX0" fmla="*/ 0 w 2976687"/>
                <a:gd name="connsiteY0" fmla="*/ 0 h 1312251"/>
                <a:gd name="connsiteX1" fmla="*/ 2953241 w 2976687"/>
                <a:gd name="connsiteY1" fmla="*/ 808196 h 1312251"/>
                <a:gd name="connsiteX2" fmla="*/ 2976687 w 2976687"/>
                <a:gd name="connsiteY2" fmla="*/ 1312251 h 1312251"/>
                <a:gd name="connsiteX3" fmla="*/ 0 w 2976687"/>
                <a:gd name="connsiteY3" fmla="*/ 769898 h 1312251"/>
                <a:gd name="connsiteX4" fmla="*/ 0 w 2976687"/>
                <a:gd name="connsiteY4" fmla="*/ 0 h 1312251"/>
                <a:gd name="connsiteX0" fmla="*/ 0 w 2976687"/>
                <a:gd name="connsiteY0" fmla="*/ 0 h 1312251"/>
                <a:gd name="connsiteX1" fmla="*/ 2953241 w 2976687"/>
                <a:gd name="connsiteY1" fmla="*/ 808196 h 1312251"/>
                <a:gd name="connsiteX2" fmla="*/ 2976687 w 2976687"/>
                <a:gd name="connsiteY2" fmla="*/ 1312251 h 1312251"/>
                <a:gd name="connsiteX3" fmla="*/ 0 w 2976687"/>
                <a:gd name="connsiteY3" fmla="*/ 664390 h 1312251"/>
                <a:gd name="connsiteX4" fmla="*/ 0 w 2976687"/>
                <a:gd name="connsiteY4" fmla="*/ 0 h 1312251"/>
                <a:gd name="connsiteX0" fmla="*/ 0 w 2976687"/>
                <a:gd name="connsiteY0" fmla="*/ 0 h 1312251"/>
                <a:gd name="connsiteX1" fmla="*/ 2953241 w 2976687"/>
                <a:gd name="connsiteY1" fmla="*/ 808196 h 1312251"/>
                <a:gd name="connsiteX2" fmla="*/ 2976687 w 2976687"/>
                <a:gd name="connsiteY2" fmla="*/ 1312251 h 1312251"/>
                <a:gd name="connsiteX3" fmla="*/ 0 w 2976687"/>
                <a:gd name="connsiteY3" fmla="*/ 711282 h 1312251"/>
                <a:gd name="connsiteX4" fmla="*/ 0 w 2976687"/>
                <a:gd name="connsiteY4" fmla="*/ 0 h 131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687" h="1312251">
                  <a:moveTo>
                    <a:pt x="0" y="0"/>
                  </a:moveTo>
                  <a:lnTo>
                    <a:pt x="2953241" y="808196"/>
                  </a:lnTo>
                  <a:lnTo>
                    <a:pt x="2976687" y="1312251"/>
                  </a:lnTo>
                  <a:lnTo>
                    <a:pt x="0" y="71128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>
                    <a:lumMod val="40000"/>
                    <a:lumOff val="60000"/>
                  </a:srgbClr>
                </a:gs>
                <a:gs pos="47000">
                  <a:srgbClr val="FF9C19">
                    <a:lumMod val="45000"/>
                    <a:lumOff val="55000"/>
                  </a:srgbClr>
                </a:gs>
                <a:gs pos="100000">
                  <a:srgbClr val="FFA52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37" name="矩形 2"/>
            <p:cNvSpPr/>
            <p:nvPr/>
          </p:nvSpPr>
          <p:spPr>
            <a:xfrm>
              <a:off x="-1292861" y="2445819"/>
              <a:ext cx="2976687" cy="1112800"/>
            </a:xfrm>
            <a:custGeom>
              <a:avLst/>
              <a:gdLst>
                <a:gd name="connsiteX0" fmla="*/ 0 w 2976687"/>
                <a:gd name="connsiteY0" fmla="*/ 0 h 1159692"/>
                <a:gd name="connsiteX1" fmla="*/ 2976687 w 2976687"/>
                <a:gd name="connsiteY1" fmla="*/ 632188 h 1159692"/>
                <a:gd name="connsiteX2" fmla="*/ 2964963 w 2976687"/>
                <a:gd name="connsiteY2" fmla="*/ 1159692 h 1159692"/>
                <a:gd name="connsiteX3" fmla="*/ 11723 w 2976687"/>
                <a:gd name="connsiteY3" fmla="*/ 781870 h 1159692"/>
                <a:gd name="connsiteX4" fmla="*/ 0 w 2976687"/>
                <a:gd name="connsiteY4" fmla="*/ 0 h 1159692"/>
                <a:gd name="connsiteX0" fmla="*/ 0 w 2976687"/>
                <a:gd name="connsiteY0" fmla="*/ 0 h 1159692"/>
                <a:gd name="connsiteX1" fmla="*/ 2976687 w 2976687"/>
                <a:gd name="connsiteY1" fmla="*/ 632188 h 1159692"/>
                <a:gd name="connsiteX2" fmla="*/ 2964963 w 2976687"/>
                <a:gd name="connsiteY2" fmla="*/ 1159692 h 1159692"/>
                <a:gd name="connsiteX3" fmla="*/ 11723 w 2976687"/>
                <a:gd name="connsiteY3" fmla="*/ 899100 h 1159692"/>
                <a:gd name="connsiteX4" fmla="*/ 0 w 2976687"/>
                <a:gd name="connsiteY4" fmla="*/ 0 h 1159692"/>
                <a:gd name="connsiteX0" fmla="*/ 0 w 2976687"/>
                <a:gd name="connsiteY0" fmla="*/ 0 h 1112800"/>
                <a:gd name="connsiteX1" fmla="*/ 2976687 w 2976687"/>
                <a:gd name="connsiteY1" fmla="*/ 585296 h 1112800"/>
                <a:gd name="connsiteX2" fmla="*/ 2964963 w 2976687"/>
                <a:gd name="connsiteY2" fmla="*/ 1112800 h 1112800"/>
                <a:gd name="connsiteX3" fmla="*/ 11723 w 2976687"/>
                <a:gd name="connsiteY3" fmla="*/ 852208 h 1112800"/>
                <a:gd name="connsiteX4" fmla="*/ 0 w 2976687"/>
                <a:gd name="connsiteY4" fmla="*/ 0 h 11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687" h="1112800">
                  <a:moveTo>
                    <a:pt x="0" y="0"/>
                  </a:moveTo>
                  <a:lnTo>
                    <a:pt x="2976687" y="585296"/>
                  </a:lnTo>
                  <a:lnTo>
                    <a:pt x="2964963" y="1112800"/>
                  </a:lnTo>
                  <a:cubicBezTo>
                    <a:pt x="1980550" y="975136"/>
                    <a:pt x="996136" y="989872"/>
                    <a:pt x="11723" y="852208"/>
                  </a:cubicBezTo>
                  <a:cubicBezTo>
                    <a:pt x="11723" y="626754"/>
                    <a:pt x="0" y="225454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9300"/>
                </a:gs>
                <a:gs pos="47000">
                  <a:srgbClr val="FF9C19"/>
                </a:gs>
                <a:gs pos="100000">
                  <a:srgbClr val="FFA52D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38" name="矩形 2"/>
            <p:cNvSpPr/>
            <p:nvPr/>
          </p:nvSpPr>
          <p:spPr>
            <a:xfrm>
              <a:off x="-1292860" y="4556518"/>
              <a:ext cx="2977274" cy="1393554"/>
            </a:xfrm>
            <a:custGeom>
              <a:avLst/>
              <a:gdLst>
                <a:gd name="connsiteX0" fmla="*/ 2942105 w 2965551"/>
                <a:gd name="connsiteY0" fmla="*/ 0 h 1006692"/>
                <a:gd name="connsiteX1" fmla="*/ 2965551 w 2965551"/>
                <a:gd name="connsiteY1" fmla="*/ 504055 h 1006692"/>
                <a:gd name="connsiteX2" fmla="*/ 0 w 2965551"/>
                <a:gd name="connsiteY2" fmla="*/ 1006692 h 1006692"/>
                <a:gd name="connsiteX3" fmla="*/ 0 w 2965551"/>
                <a:gd name="connsiteY3" fmla="*/ 45621 h 1006692"/>
                <a:gd name="connsiteX4" fmla="*/ 2942105 w 2965551"/>
                <a:gd name="connsiteY4" fmla="*/ 0 h 1006692"/>
                <a:gd name="connsiteX0" fmla="*/ 2953828 w 2977274"/>
                <a:gd name="connsiteY0" fmla="*/ 0 h 1006692"/>
                <a:gd name="connsiteX1" fmla="*/ 2977274 w 2977274"/>
                <a:gd name="connsiteY1" fmla="*/ 504055 h 1006692"/>
                <a:gd name="connsiteX2" fmla="*/ 11723 w 2977274"/>
                <a:gd name="connsiteY2" fmla="*/ 1006692 h 1006692"/>
                <a:gd name="connsiteX3" fmla="*/ 0 w 2977274"/>
                <a:gd name="connsiteY3" fmla="*/ 186298 h 1006692"/>
                <a:gd name="connsiteX4" fmla="*/ 2953828 w 2977274"/>
                <a:gd name="connsiteY4" fmla="*/ 0 h 1006692"/>
                <a:gd name="connsiteX0" fmla="*/ 2953828 w 2977274"/>
                <a:gd name="connsiteY0" fmla="*/ 0 h 1205985"/>
                <a:gd name="connsiteX1" fmla="*/ 2977274 w 2977274"/>
                <a:gd name="connsiteY1" fmla="*/ 504055 h 1205985"/>
                <a:gd name="connsiteX2" fmla="*/ 11723 w 2977274"/>
                <a:gd name="connsiteY2" fmla="*/ 1205985 h 1205985"/>
                <a:gd name="connsiteX3" fmla="*/ 0 w 2977274"/>
                <a:gd name="connsiteY3" fmla="*/ 186298 h 1205985"/>
                <a:gd name="connsiteX4" fmla="*/ 2953828 w 2977274"/>
                <a:gd name="connsiteY4" fmla="*/ 0 h 1205985"/>
                <a:gd name="connsiteX0" fmla="*/ 2953828 w 2977274"/>
                <a:gd name="connsiteY0" fmla="*/ 0 h 1205985"/>
                <a:gd name="connsiteX1" fmla="*/ 2977274 w 2977274"/>
                <a:gd name="connsiteY1" fmla="*/ 504055 h 1205985"/>
                <a:gd name="connsiteX2" fmla="*/ 11723 w 2977274"/>
                <a:gd name="connsiteY2" fmla="*/ 1205985 h 1205985"/>
                <a:gd name="connsiteX3" fmla="*/ 0 w 2977274"/>
                <a:gd name="connsiteY3" fmla="*/ 362144 h 1205985"/>
                <a:gd name="connsiteX4" fmla="*/ 2953828 w 2977274"/>
                <a:gd name="connsiteY4" fmla="*/ 0 h 1205985"/>
                <a:gd name="connsiteX0" fmla="*/ 2953828 w 2977274"/>
                <a:gd name="connsiteY0" fmla="*/ 0 h 1393554"/>
                <a:gd name="connsiteX1" fmla="*/ 2977274 w 2977274"/>
                <a:gd name="connsiteY1" fmla="*/ 504055 h 1393554"/>
                <a:gd name="connsiteX2" fmla="*/ 11723 w 2977274"/>
                <a:gd name="connsiteY2" fmla="*/ 1393554 h 1393554"/>
                <a:gd name="connsiteX3" fmla="*/ 0 w 2977274"/>
                <a:gd name="connsiteY3" fmla="*/ 362144 h 1393554"/>
                <a:gd name="connsiteX4" fmla="*/ 2953828 w 2977274"/>
                <a:gd name="connsiteY4" fmla="*/ 0 h 1393554"/>
                <a:gd name="connsiteX0" fmla="*/ 2953828 w 2977274"/>
                <a:gd name="connsiteY0" fmla="*/ 0 h 1393554"/>
                <a:gd name="connsiteX1" fmla="*/ 2977274 w 2977274"/>
                <a:gd name="connsiteY1" fmla="*/ 504055 h 1393554"/>
                <a:gd name="connsiteX2" fmla="*/ 11723 w 2977274"/>
                <a:gd name="connsiteY2" fmla="*/ 1393554 h 1393554"/>
                <a:gd name="connsiteX3" fmla="*/ 0 w 2977274"/>
                <a:gd name="connsiteY3" fmla="*/ 491098 h 1393554"/>
                <a:gd name="connsiteX4" fmla="*/ 2953828 w 2977274"/>
                <a:gd name="connsiteY4" fmla="*/ 0 h 139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7274" h="1393554">
                  <a:moveTo>
                    <a:pt x="2953828" y="0"/>
                  </a:moveTo>
                  <a:lnTo>
                    <a:pt x="2977274" y="504055"/>
                  </a:lnTo>
                  <a:lnTo>
                    <a:pt x="11723" y="1393554"/>
                  </a:lnTo>
                  <a:lnTo>
                    <a:pt x="0" y="491098"/>
                  </a:lnTo>
                  <a:lnTo>
                    <a:pt x="295382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>
                    <a:lumMod val="40000"/>
                    <a:lumOff val="60000"/>
                  </a:srgbClr>
                </a:gs>
                <a:gs pos="47000">
                  <a:srgbClr val="FF9C19">
                    <a:lumMod val="45000"/>
                    <a:lumOff val="55000"/>
                  </a:srgbClr>
                </a:gs>
                <a:gs pos="100000">
                  <a:srgbClr val="FFA52D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  <p:sp>
          <p:nvSpPr>
            <p:cNvPr id="39" name="矩形 2"/>
            <p:cNvSpPr/>
            <p:nvPr/>
          </p:nvSpPr>
          <p:spPr>
            <a:xfrm>
              <a:off x="-1292861" y="4052460"/>
              <a:ext cx="2976687" cy="994636"/>
            </a:xfrm>
            <a:custGeom>
              <a:avLst/>
              <a:gdLst>
                <a:gd name="connsiteX0" fmla="*/ 0 w 2964964"/>
                <a:gd name="connsiteY0" fmla="*/ 0 h 828291"/>
                <a:gd name="connsiteX1" fmla="*/ 2953242 w 2964964"/>
                <a:gd name="connsiteY1" fmla="*/ 138455 h 828291"/>
                <a:gd name="connsiteX2" fmla="*/ 2964964 w 2964964"/>
                <a:gd name="connsiteY2" fmla="*/ 642512 h 828291"/>
                <a:gd name="connsiteX3" fmla="*/ 0 w 2964964"/>
                <a:gd name="connsiteY3" fmla="*/ 828291 h 828291"/>
                <a:gd name="connsiteX4" fmla="*/ 0 w 2964964"/>
                <a:gd name="connsiteY4" fmla="*/ 0 h 828291"/>
                <a:gd name="connsiteX0" fmla="*/ 0 w 2964964"/>
                <a:gd name="connsiteY0" fmla="*/ 13945 h 689836"/>
                <a:gd name="connsiteX1" fmla="*/ 2953242 w 2964964"/>
                <a:gd name="connsiteY1" fmla="*/ 0 h 689836"/>
                <a:gd name="connsiteX2" fmla="*/ 2964964 w 2964964"/>
                <a:gd name="connsiteY2" fmla="*/ 504057 h 689836"/>
                <a:gd name="connsiteX3" fmla="*/ 0 w 2964964"/>
                <a:gd name="connsiteY3" fmla="*/ 689836 h 689836"/>
                <a:gd name="connsiteX4" fmla="*/ 0 w 2964964"/>
                <a:gd name="connsiteY4" fmla="*/ 13945 h 689836"/>
                <a:gd name="connsiteX0" fmla="*/ 0 w 2964964"/>
                <a:gd name="connsiteY0" fmla="*/ 13945 h 853959"/>
                <a:gd name="connsiteX1" fmla="*/ 2953242 w 2964964"/>
                <a:gd name="connsiteY1" fmla="*/ 0 h 853959"/>
                <a:gd name="connsiteX2" fmla="*/ 2964964 w 2964964"/>
                <a:gd name="connsiteY2" fmla="*/ 504057 h 853959"/>
                <a:gd name="connsiteX3" fmla="*/ 0 w 2964964"/>
                <a:gd name="connsiteY3" fmla="*/ 853959 h 853959"/>
                <a:gd name="connsiteX4" fmla="*/ 0 w 2964964"/>
                <a:gd name="connsiteY4" fmla="*/ 13945 h 853959"/>
                <a:gd name="connsiteX0" fmla="*/ 0 w 2964964"/>
                <a:gd name="connsiteY0" fmla="*/ 154622 h 853959"/>
                <a:gd name="connsiteX1" fmla="*/ 2953242 w 2964964"/>
                <a:gd name="connsiteY1" fmla="*/ 0 h 853959"/>
                <a:gd name="connsiteX2" fmla="*/ 2964964 w 2964964"/>
                <a:gd name="connsiteY2" fmla="*/ 504057 h 853959"/>
                <a:gd name="connsiteX3" fmla="*/ 0 w 2964964"/>
                <a:gd name="connsiteY3" fmla="*/ 853959 h 853959"/>
                <a:gd name="connsiteX4" fmla="*/ 0 w 2964964"/>
                <a:gd name="connsiteY4" fmla="*/ 154622 h 853959"/>
                <a:gd name="connsiteX0" fmla="*/ 11723 w 2976687"/>
                <a:gd name="connsiteY0" fmla="*/ 154622 h 994636"/>
                <a:gd name="connsiteX1" fmla="*/ 2964965 w 2976687"/>
                <a:gd name="connsiteY1" fmla="*/ 0 h 994636"/>
                <a:gd name="connsiteX2" fmla="*/ 2976687 w 2976687"/>
                <a:gd name="connsiteY2" fmla="*/ 504057 h 994636"/>
                <a:gd name="connsiteX3" fmla="*/ 0 w 2976687"/>
                <a:gd name="connsiteY3" fmla="*/ 994636 h 994636"/>
                <a:gd name="connsiteX4" fmla="*/ 11723 w 2976687"/>
                <a:gd name="connsiteY4" fmla="*/ 154622 h 994636"/>
                <a:gd name="connsiteX0" fmla="*/ 11723 w 2976687"/>
                <a:gd name="connsiteY0" fmla="*/ 224960 h 994636"/>
                <a:gd name="connsiteX1" fmla="*/ 2964965 w 2976687"/>
                <a:gd name="connsiteY1" fmla="*/ 0 h 994636"/>
                <a:gd name="connsiteX2" fmla="*/ 2976687 w 2976687"/>
                <a:gd name="connsiteY2" fmla="*/ 504057 h 994636"/>
                <a:gd name="connsiteX3" fmla="*/ 0 w 2976687"/>
                <a:gd name="connsiteY3" fmla="*/ 994636 h 994636"/>
                <a:gd name="connsiteX4" fmla="*/ 11723 w 2976687"/>
                <a:gd name="connsiteY4" fmla="*/ 224960 h 99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687" h="994636">
                  <a:moveTo>
                    <a:pt x="11723" y="224960"/>
                  </a:moveTo>
                  <a:lnTo>
                    <a:pt x="2964965" y="0"/>
                  </a:lnTo>
                  <a:lnTo>
                    <a:pt x="2976687" y="504057"/>
                  </a:lnTo>
                  <a:lnTo>
                    <a:pt x="0" y="994636"/>
                  </a:lnTo>
                  <a:lnTo>
                    <a:pt x="11723" y="22496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/>
                </a:gs>
                <a:gs pos="47000">
                  <a:srgbClr val="FF9C19"/>
                </a:gs>
                <a:gs pos="100000">
                  <a:srgbClr val="FFA52D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kern="0">
                <a:solidFill>
                  <a:sysClr val="window" lastClr="C7EDCC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 flipH="1">
            <a:off x="842591" y="1875820"/>
            <a:ext cx="10657184" cy="720000"/>
          </a:xfrm>
          <a:prstGeom prst="rect">
            <a:avLst/>
          </a:prstGeom>
          <a:solidFill>
            <a:srgbClr val="FFD29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  <a:latin typeface="Calibri"/>
              <a:ea typeface="宋体"/>
            </a:endParaRPr>
          </a:p>
        </p:txBody>
      </p:sp>
      <p:sp>
        <p:nvSpPr>
          <p:cNvPr id="57" name="矩形 56"/>
          <p:cNvSpPr/>
          <p:nvPr/>
        </p:nvSpPr>
        <p:spPr>
          <a:xfrm flipH="1">
            <a:off x="842591" y="1196752"/>
            <a:ext cx="10657184" cy="702000"/>
          </a:xfrm>
          <a:prstGeom prst="rect">
            <a:avLst/>
          </a:prstGeom>
          <a:gradFill flip="none" rotWithShape="1">
            <a:gsLst>
              <a:gs pos="0">
                <a:srgbClr val="FF9300"/>
              </a:gs>
              <a:gs pos="47000">
                <a:srgbClr val="FF9C19"/>
              </a:gs>
              <a:gs pos="100000">
                <a:srgbClr val="FFA52D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  <a:latin typeface="Calibri"/>
              <a:ea typeface="宋体"/>
            </a:endParaRPr>
          </a:p>
        </p:txBody>
      </p:sp>
      <p:sp>
        <p:nvSpPr>
          <p:cNvPr id="60" name="矩形 59"/>
          <p:cNvSpPr/>
          <p:nvPr/>
        </p:nvSpPr>
        <p:spPr>
          <a:xfrm flipH="1">
            <a:off x="842591" y="3285088"/>
            <a:ext cx="10657184" cy="936000"/>
          </a:xfrm>
          <a:prstGeom prst="rect">
            <a:avLst/>
          </a:prstGeom>
          <a:solidFill>
            <a:srgbClr val="FFD29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  <a:latin typeface="Calibri"/>
              <a:ea typeface="宋体"/>
            </a:endParaRPr>
          </a:p>
        </p:txBody>
      </p:sp>
      <p:sp>
        <p:nvSpPr>
          <p:cNvPr id="61" name="矩形 60"/>
          <p:cNvSpPr/>
          <p:nvPr/>
        </p:nvSpPr>
        <p:spPr>
          <a:xfrm flipH="1">
            <a:off x="842591" y="4231104"/>
            <a:ext cx="10657184" cy="720000"/>
          </a:xfrm>
          <a:prstGeom prst="rect">
            <a:avLst/>
          </a:prstGeom>
          <a:gradFill flip="none" rotWithShape="1">
            <a:gsLst>
              <a:gs pos="0">
                <a:srgbClr val="FF9300"/>
              </a:gs>
              <a:gs pos="47000">
                <a:srgbClr val="FF9C19"/>
              </a:gs>
              <a:gs pos="100000">
                <a:srgbClr val="FFA52D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  <a:latin typeface="Calibri"/>
              <a:ea typeface="宋体"/>
            </a:endParaRPr>
          </a:p>
        </p:txBody>
      </p:sp>
      <p:sp>
        <p:nvSpPr>
          <p:cNvPr id="59" name="矩形 58"/>
          <p:cNvSpPr/>
          <p:nvPr/>
        </p:nvSpPr>
        <p:spPr>
          <a:xfrm flipH="1">
            <a:off x="842591" y="2564904"/>
            <a:ext cx="10657184" cy="792000"/>
          </a:xfrm>
          <a:prstGeom prst="rect">
            <a:avLst/>
          </a:prstGeom>
          <a:gradFill flip="none" rotWithShape="1">
            <a:gsLst>
              <a:gs pos="0">
                <a:srgbClr val="FF9300"/>
              </a:gs>
              <a:gs pos="47000">
                <a:srgbClr val="FF9C19"/>
              </a:gs>
              <a:gs pos="100000">
                <a:srgbClr val="FFA52D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  <a:latin typeface="Calibri"/>
              <a:ea typeface="宋体"/>
            </a:endParaRPr>
          </a:p>
        </p:txBody>
      </p:sp>
      <p:sp>
        <p:nvSpPr>
          <p:cNvPr id="62" name="矩形 61"/>
          <p:cNvSpPr/>
          <p:nvPr/>
        </p:nvSpPr>
        <p:spPr>
          <a:xfrm flipH="1">
            <a:off x="842591" y="4941168"/>
            <a:ext cx="10657184" cy="828000"/>
          </a:xfrm>
          <a:prstGeom prst="rect">
            <a:avLst/>
          </a:prstGeom>
          <a:solidFill>
            <a:srgbClr val="FFD29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  <a:latin typeface="Calibri"/>
              <a:ea typeface="宋体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34679" y="1057081"/>
            <a:ext cx="3816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i="0" dirty="0" smtClean="0">
                <a:solidFill>
                  <a:srgbClr val="77777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1</a:t>
            </a:r>
            <a:r>
              <a:rPr lang="en-US" altLang="zh-CN" sz="4800" i="0" dirty="0" smtClean="0">
                <a:solidFill>
                  <a:srgbClr val="0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 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需求获取</a:t>
            </a:r>
            <a:endParaRPr lang="zh-CN" altLang="en-US" sz="2800" b="1" i="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" pitchFamily="34" charset="0"/>
              <a:ea typeface="黑体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634679" y="2525995"/>
            <a:ext cx="3816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 smtClean="0">
                <a:solidFill>
                  <a:srgbClr val="77777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3 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编写需求规格</a:t>
            </a:r>
            <a:endParaRPr lang="zh-CN" altLang="en-US" sz="2800" b="1" i="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" pitchFamily="34" charset="0"/>
              <a:ea typeface="黑体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625908" y="4100155"/>
            <a:ext cx="3816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rgbClr val="77777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5</a:t>
            </a:r>
            <a:r>
              <a:rPr lang="en-US" altLang="zh-CN" sz="4800" i="0" dirty="0" smtClean="0">
                <a:solidFill>
                  <a:srgbClr val="0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 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需求变更</a:t>
            </a:r>
            <a:endParaRPr lang="zh-CN" altLang="en-US" sz="2800" b="1" i="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" pitchFamily="34" charset="0"/>
              <a:ea typeface="黑体" pitchFamily="2" charset="-12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1012121" y="1212250"/>
            <a:ext cx="10491663" cy="0"/>
          </a:xfrm>
          <a:prstGeom prst="line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1002105" y="2564904"/>
            <a:ext cx="10491663" cy="0"/>
          </a:xfrm>
          <a:prstGeom prst="line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1058615" y="4277598"/>
            <a:ext cx="10491663" cy="0"/>
          </a:xfrm>
          <a:prstGeom prst="line">
            <a:avLst/>
          </a:prstGeom>
          <a:noFill/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0" name="矩形 129"/>
          <p:cNvSpPr/>
          <p:nvPr/>
        </p:nvSpPr>
        <p:spPr>
          <a:xfrm>
            <a:off x="0" y="692696"/>
            <a:ext cx="554559" cy="7056784"/>
          </a:xfrm>
          <a:prstGeom prst="rect">
            <a:avLst/>
          </a:prstGeom>
          <a:gradFill flip="none" rotWithShape="1">
            <a:gsLst>
              <a:gs pos="0">
                <a:srgbClr val="FF9300"/>
              </a:gs>
              <a:gs pos="47000">
                <a:srgbClr val="FF9C19"/>
              </a:gs>
              <a:gs pos="100000">
                <a:srgbClr val="FFA52D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  <a:latin typeface="Calibri"/>
              <a:ea typeface="宋体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-2444986" y="-726935"/>
            <a:ext cx="5519826" cy="1944600"/>
            <a:chOff x="-2444986" y="-726935"/>
            <a:chExt cx="5519826" cy="1944600"/>
          </a:xfrm>
        </p:grpSpPr>
        <p:sp>
          <p:nvSpPr>
            <p:cNvPr id="15" name="五边形 14"/>
            <p:cNvSpPr/>
            <p:nvPr/>
          </p:nvSpPr>
          <p:spPr>
            <a:xfrm>
              <a:off x="531700" y="329117"/>
              <a:ext cx="2543140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/>
                </a:gs>
                <a:gs pos="20000">
                  <a:srgbClr val="FF9C19"/>
                </a:gs>
                <a:gs pos="100000">
                  <a:srgbClr val="FFA52D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698575" y="332656"/>
              <a:ext cx="2103239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noProof="0" dirty="0" smtClean="0">
                  <a:solidFill>
                    <a:sysClr val="window" lastClr="C7EDCC"/>
                  </a:solidFill>
                  <a:latin typeface="微软雅黑" pitchFamily="34" charset="-122"/>
                  <a:ea typeface="微软雅黑" pitchFamily="34" charset="-122"/>
                </a:rPr>
                <a:t>需求管理过程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-192904" y="479665"/>
              <a:ext cx="1440000" cy="36000"/>
            </a:xfrm>
            <a:prstGeom prst="rect">
              <a:avLst/>
            </a:prstGeom>
            <a:gradFill>
              <a:gsLst>
                <a:gs pos="49628">
                  <a:srgbClr val="FF9504"/>
                </a:gs>
                <a:gs pos="2000">
                  <a:sysClr val="window" lastClr="C7EDCC">
                    <a:alpha val="0"/>
                  </a:sysClr>
                </a:gs>
                <a:gs pos="100000">
                  <a:sysClr val="window" lastClr="C7EDCC">
                    <a:alpha val="0"/>
                  </a:sysClr>
                </a:gs>
              </a:gsLst>
              <a:lin ang="108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" name="矩形 2"/>
            <p:cNvSpPr/>
            <p:nvPr/>
          </p:nvSpPr>
          <p:spPr>
            <a:xfrm>
              <a:off x="-2444986" y="-726935"/>
              <a:ext cx="2988996" cy="1581922"/>
            </a:xfrm>
            <a:custGeom>
              <a:avLst/>
              <a:gdLst>
                <a:gd name="connsiteX0" fmla="*/ 0 w 2988996"/>
                <a:gd name="connsiteY0" fmla="*/ 0 h 1581922"/>
                <a:gd name="connsiteX1" fmla="*/ 2977274 w 2988996"/>
                <a:gd name="connsiteY1" fmla="*/ 1042696 h 1581922"/>
                <a:gd name="connsiteX2" fmla="*/ 2988996 w 2988996"/>
                <a:gd name="connsiteY2" fmla="*/ 1581922 h 1581922"/>
                <a:gd name="connsiteX3" fmla="*/ 11723 w 2988996"/>
                <a:gd name="connsiteY3" fmla="*/ 1002590 h 1581922"/>
                <a:gd name="connsiteX4" fmla="*/ 0 w 2988996"/>
                <a:gd name="connsiteY4" fmla="*/ 0 h 1581922"/>
                <a:gd name="connsiteX0" fmla="*/ 0 w 2988996"/>
                <a:gd name="connsiteY0" fmla="*/ 0 h 1581922"/>
                <a:gd name="connsiteX1" fmla="*/ 2977274 w 2988996"/>
                <a:gd name="connsiteY1" fmla="*/ 1042696 h 1581922"/>
                <a:gd name="connsiteX2" fmla="*/ 2988996 w 2988996"/>
                <a:gd name="connsiteY2" fmla="*/ 1581922 h 1581922"/>
                <a:gd name="connsiteX3" fmla="*/ 0 w 2988996"/>
                <a:gd name="connsiteY3" fmla="*/ 779851 h 1581922"/>
                <a:gd name="connsiteX4" fmla="*/ 0 w 2988996"/>
                <a:gd name="connsiteY4" fmla="*/ 0 h 158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96" h="1581922">
                  <a:moveTo>
                    <a:pt x="0" y="0"/>
                  </a:moveTo>
                  <a:lnTo>
                    <a:pt x="2977274" y="1042696"/>
                  </a:lnTo>
                  <a:lnTo>
                    <a:pt x="2988996" y="1581922"/>
                  </a:lnTo>
                  <a:lnTo>
                    <a:pt x="0" y="77985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/>
                </a:gs>
                <a:gs pos="47000">
                  <a:srgbClr val="FF9C19"/>
                </a:gs>
                <a:gs pos="100000">
                  <a:srgbClr val="FFA52D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1634679" y="1753018"/>
            <a:ext cx="3816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rgbClr val="77777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2</a:t>
            </a:r>
            <a:r>
              <a:rPr lang="en-US" altLang="zh-CN" sz="4800" i="0" dirty="0" smtClean="0">
                <a:solidFill>
                  <a:srgbClr val="0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 </a:t>
            </a:r>
            <a:r>
              <a:rPr lang="zh-CN" altLang="en-US" sz="2800" b="1" i="0" dirty="0" smtClean="0">
                <a:solidFill>
                  <a:srgbClr val="0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需求分析</a:t>
            </a:r>
            <a:endParaRPr lang="zh-CN" altLang="en-US" sz="2800" b="1" i="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" pitchFamily="34" charset="0"/>
              <a:ea typeface="黑体" pitchFamily="2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622954" y="3331205"/>
            <a:ext cx="3816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rgbClr val="77777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4</a:t>
            </a:r>
            <a:r>
              <a:rPr lang="en-US" altLang="zh-CN" sz="4800" b="1" dirty="0" smtClean="0">
                <a:solidFill>
                  <a:srgbClr val="777777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itchFamily="34" charset="0"/>
                <a:ea typeface="黑体" pitchFamily="2" charset="-122"/>
              </a:rPr>
              <a:t>需求验证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93792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3" grpId="0"/>
      <p:bldP spid="66" grpId="0"/>
      <p:bldP spid="130" grpId="0" animBg="1"/>
      <p:bldP spid="74" grpId="0"/>
      <p:bldP spid="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44830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成绩子系统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1791633" y="1965919"/>
            <a:ext cx="8828980" cy="4511675"/>
          </a:xfrm>
          <a:custGeom>
            <a:avLst/>
            <a:gdLst>
              <a:gd name="T0" fmla="*/ 300345 w 4011"/>
              <a:gd name="T1" fmla="*/ 0 h 2769"/>
              <a:gd name="T2" fmla="*/ 7170737 w 4011"/>
              <a:gd name="T3" fmla="*/ 311206 h 2769"/>
              <a:gd name="T4" fmla="*/ 6852514 w 4011"/>
              <a:gd name="T5" fmla="*/ 4511675 h 2769"/>
              <a:gd name="T6" fmla="*/ 0 w 4011"/>
              <a:gd name="T7" fmla="*/ 4182546 h 2769"/>
              <a:gd name="T8" fmla="*/ 300345 w 4011"/>
              <a:gd name="T9" fmla="*/ 0 h 27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11"/>
              <a:gd name="T16" fmla="*/ 0 h 2769"/>
              <a:gd name="T17" fmla="*/ 4011 w 4011"/>
              <a:gd name="T18" fmla="*/ 2769 h 276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11" h="2769">
                <a:moveTo>
                  <a:pt x="168" y="0"/>
                </a:moveTo>
                <a:lnTo>
                  <a:pt x="4011" y="191"/>
                </a:lnTo>
                <a:lnTo>
                  <a:pt x="3833" y="2769"/>
                </a:lnTo>
                <a:lnTo>
                  <a:pt x="0" y="2567"/>
                </a:lnTo>
                <a:lnTo>
                  <a:pt x="168" y="0"/>
                </a:lnTo>
                <a:close/>
              </a:path>
            </a:pathLst>
          </a:custGeom>
          <a:solidFill>
            <a:srgbClr val="C0C0C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endParaRPr kumimoji="1" lang="zh-CN" altLang="zh-CN" sz="1200" b="1">
              <a:latin typeface="Times New Roman" pitchFamily="18" charset="0"/>
              <a:ea typeface="Gulim" pitchFamily="34" charset="-127"/>
            </a:endParaRPr>
          </a:p>
        </p:txBody>
      </p:sp>
      <p:sp>
        <p:nvSpPr>
          <p:cNvPr id="15" name="Freeform 3"/>
          <p:cNvSpPr>
            <a:spLocks/>
          </p:cNvSpPr>
          <p:nvPr/>
        </p:nvSpPr>
        <p:spPr bwMode="auto">
          <a:xfrm>
            <a:off x="1800104" y="2010368"/>
            <a:ext cx="8828980" cy="4516438"/>
          </a:xfrm>
          <a:custGeom>
            <a:avLst/>
            <a:gdLst>
              <a:gd name="T0" fmla="*/ 6868872 w 4011"/>
              <a:gd name="T1" fmla="*/ 0 h 2770"/>
              <a:gd name="T2" fmla="*/ 0 w 4011"/>
              <a:gd name="T3" fmla="*/ 311422 h 2770"/>
              <a:gd name="T4" fmla="*/ 318152 w 4011"/>
              <a:gd name="T5" fmla="*/ 4516438 h 2770"/>
              <a:gd name="T6" fmla="*/ 7169150 w 4011"/>
              <a:gd name="T7" fmla="*/ 4185450 h 2770"/>
              <a:gd name="T8" fmla="*/ 6868872 w 4011"/>
              <a:gd name="T9" fmla="*/ 0 h 27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11"/>
              <a:gd name="T16" fmla="*/ 0 h 2770"/>
              <a:gd name="T17" fmla="*/ 4011 w 4011"/>
              <a:gd name="T18" fmla="*/ 2770 h 27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11" h="2770">
                <a:moveTo>
                  <a:pt x="3843" y="0"/>
                </a:moveTo>
                <a:lnTo>
                  <a:pt x="0" y="191"/>
                </a:lnTo>
                <a:lnTo>
                  <a:pt x="178" y="2770"/>
                </a:lnTo>
                <a:lnTo>
                  <a:pt x="4011" y="2567"/>
                </a:lnTo>
                <a:lnTo>
                  <a:pt x="3843" y="0"/>
                </a:lnTo>
                <a:close/>
              </a:path>
            </a:pathLst>
          </a:custGeom>
          <a:solidFill>
            <a:srgbClr val="8080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endParaRPr kumimoji="1" lang="zh-CN" altLang="zh-CN" sz="1200" b="1">
              <a:latin typeface="Times New Roman" pitchFamily="18" charset="0"/>
              <a:ea typeface="Gulim" pitchFamily="34" charset="-127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009766" y="2165943"/>
            <a:ext cx="8430838" cy="4205288"/>
          </a:xfrm>
          <a:prstGeom prst="rect">
            <a:avLst/>
          </a:prstGeom>
          <a:gradFill rotWithShape="0">
            <a:gsLst>
              <a:gs pos="0">
                <a:srgbClr val="FFFFCC"/>
              </a:gs>
              <a:gs pos="100000">
                <a:srgbClr val="FFFFFF"/>
              </a:gs>
            </a:gsLst>
            <a:path path="rect">
              <a:fillToRect l="100000" t="100000"/>
            </a:path>
          </a:gra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endParaRPr kumimoji="1" lang="zh-CN" altLang="zh-CN" sz="1200" b="1">
              <a:latin typeface="Times New Roman" pitchFamily="18" charset="0"/>
              <a:ea typeface="Gulim" pitchFamily="34" charset="-127"/>
            </a:endParaRPr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>
            <p:extLst/>
          </p:nvPr>
        </p:nvGraphicFramePr>
        <p:xfrm>
          <a:off x="5853516" y="1921468"/>
          <a:ext cx="622624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클립" r:id="rId4" imgW="823320" imgH="765720" progId="">
                  <p:embed/>
                </p:oleObj>
              </mc:Choice>
              <mc:Fallback>
                <p:oleObj name="클립" r:id="rId4" imgW="823320" imgH="7657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516" y="1921468"/>
                        <a:ext cx="622624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117356" y="5237758"/>
            <a:ext cx="6624382" cy="877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75" tIns="44444" rIns="90475" bIns="44444">
            <a:spAutoFit/>
          </a:bodyPr>
          <a:lstStyle/>
          <a:p>
            <a:pPr defTabSz="1109663" eaLnBrk="0" hangingPunct="0">
              <a:lnSpc>
                <a:spcPct val="150000"/>
              </a:lnSpc>
              <a:spcBef>
                <a:spcPct val="20000"/>
              </a:spcBef>
              <a:buSzPct val="70000"/>
              <a:buFont typeface="Monotype Sorts" pitchFamily="2" charset="2"/>
              <a:buChar char="n"/>
            </a:pPr>
            <a:r>
              <a:rPr kumimoji="1" lang="zh-CN" altLang="en-US" sz="1600" b="1" dirty="0" smtClean="0">
                <a:latin typeface="+mn-ea"/>
              </a:rPr>
              <a:t>老师</a:t>
            </a:r>
            <a:endParaRPr kumimoji="1" lang="en-US" altLang="ko-KR" sz="1600" b="1" dirty="0">
              <a:latin typeface="+mn-ea"/>
            </a:endParaRPr>
          </a:p>
          <a:p>
            <a:pPr defTabSz="1109663" eaLnBrk="0" hangingPunct="0">
              <a:lnSpc>
                <a:spcPct val="150000"/>
              </a:lnSpc>
              <a:spcBef>
                <a:spcPct val="20000"/>
              </a:spcBef>
              <a:buSzPct val="70000"/>
              <a:buFont typeface="Monotype Sorts" pitchFamily="2" charset="2"/>
              <a:buChar char="n"/>
            </a:pPr>
            <a:r>
              <a:rPr kumimoji="1" lang="zh-CN" altLang="en-US" sz="1600" b="1" dirty="0" smtClean="0">
                <a:latin typeface="+mn-ea"/>
              </a:rPr>
              <a:t>学生</a:t>
            </a:r>
            <a:endParaRPr kumimoji="1" lang="en-US" altLang="ko-KR" sz="1600" b="1" dirty="0">
              <a:latin typeface="+mn-ea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5666965" y="4684002"/>
            <a:ext cx="1107970" cy="3693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1427" tIns="45714" rIns="91427" bIns="45714" anchor="ctr">
            <a:spAutoFit/>
          </a:bodyPr>
          <a:lstStyle/>
          <a:p>
            <a:pPr algn="ctr" eaLnBrk="0" fontAlgn="t" hangingPunct="0">
              <a:spcBef>
                <a:spcPct val="50000"/>
              </a:spcBef>
            </a:pPr>
            <a:r>
              <a:rPr lang="zh-CN" altLang="en-US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适用对象</a:t>
            </a:r>
            <a:endParaRPr lang="en-US" altLang="ko-KR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5899914" y="2549515"/>
            <a:ext cx="646305" cy="3693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1427" tIns="45714" rIns="91427" bIns="45714" anchor="ctr">
            <a:spAutoFit/>
          </a:bodyPr>
          <a:lstStyle/>
          <a:p>
            <a:pPr algn="ctr" eaLnBrk="0" fontAlgn="t" hangingPunct="0">
              <a:spcBef>
                <a:spcPct val="50000"/>
              </a:spcBef>
            </a:pPr>
            <a:r>
              <a:rPr lang="zh-CN" altLang="en-US" b="1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ko-KR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2683216" y="2855393"/>
            <a:ext cx="7079701" cy="19389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427" tIns="45714" rIns="91427" bIns="45714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    </a:t>
            </a:r>
            <a:r>
              <a:rPr lang="zh-CN" altLang="zh-CN" sz="1600" dirty="0" smtClean="0"/>
              <a:t>成绩子系统主要功能是老师记录学生成绩</a:t>
            </a:r>
            <a:r>
              <a:rPr lang="zh-CN" altLang="zh-CN" sz="1600" dirty="0"/>
              <a:t>，学生查看自己的成绩。老师和学生同时可以对成绩进行查询，但是权限不同。老师可以录入并且修改成绩，同时她能看到所有同学的成绩；而学生只能用自己的账号查看到自己的成绩，并且没有修改成绩的权限。与此同时，老师还有成绩通知、成绩预警和成绩分析的操作。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504268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44830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成绩子系统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3" name="Arc 4"/>
          <p:cNvSpPr>
            <a:spLocks/>
          </p:cNvSpPr>
          <p:nvPr/>
        </p:nvSpPr>
        <p:spPr bwMode="auto">
          <a:xfrm flipV="1">
            <a:off x="2703249" y="3051174"/>
            <a:ext cx="7113750" cy="927100"/>
          </a:xfrm>
          <a:custGeom>
            <a:avLst/>
            <a:gdLst>
              <a:gd name="T0" fmla="*/ 35705 w 43200"/>
              <a:gd name="T1" fmla="*/ 39222156 h 21914"/>
              <a:gd name="T2" fmla="*/ 772516609 w 43200"/>
              <a:gd name="T3" fmla="*/ 38660160 h 21914"/>
              <a:gd name="T4" fmla="*/ 386258305 w 43200"/>
              <a:gd name="T5" fmla="*/ 38660160 h 21914"/>
              <a:gd name="T6" fmla="*/ 0 60000 65536"/>
              <a:gd name="T7" fmla="*/ 0 60000 65536"/>
              <a:gd name="T8" fmla="*/ 0 60000 65536"/>
              <a:gd name="T9" fmla="*/ 0 w 43200"/>
              <a:gd name="T10" fmla="*/ 0 h 21914"/>
              <a:gd name="T11" fmla="*/ 43200 w 43200"/>
              <a:gd name="T12" fmla="*/ 21914 h 219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1914" fill="none" extrusionOk="0">
                <a:moveTo>
                  <a:pt x="2" y="21913"/>
                </a:moveTo>
                <a:cubicBezTo>
                  <a:pt x="0" y="21809"/>
                  <a:pt x="0" y="2170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21914" stroke="0" extrusionOk="0">
                <a:moveTo>
                  <a:pt x="2" y="21913"/>
                </a:moveTo>
                <a:cubicBezTo>
                  <a:pt x="0" y="21809"/>
                  <a:pt x="0" y="21704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close/>
              </a:path>
            </a:pathLst>
          </a:custGeom>
          <a:gradFill rotWithShape="1">
            <a:gsLst>
              <a:gs pos="0">
                <a:srgbClr val="9FB8C9"/>
              </a:gs>
              <a:gs pos="100000">
                <a:srgbClr val="FFFFFF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4" name="Group 6"/>
          <p:cNvGrpSpPr>
            <a:grpSpLocks/>
          </p:cNvGrpSpPr>
          <p:nvPr/>
        </p:nvGrpSpPr>
        <p:grpSpPr bwMode="auto">
          <a:xfrm>
            <a:off x="1881230" y="2650775"/>
            <a:ext cx="2711395" cy="1695450"/>
            <a:chOff x="463" y="2976"/>
            <a:chExt cx="1387" cy="1068"/>
          </a:xfrm>
        </p:grpSpPr>
        <p:sp>
          <p:nvSpPr>
            <p:cNvPr id="65" name="AutoShape 7"/>
            <p:cNvSpPr>
              <a:spLocks noChangeArrowheads="1"/>
            </p:cNvSpPr>
            <p:nvPr/>
          </p:nvSpPr>
          <p:spPr bwMode="auto">
            <a:xfrm>
              <a:off x="463" y="2976"/>
              <a:ext cx="1387" cy="1068"/>
            </a:xfrm>
            <a:prstGeom prst="roundRect">
              <a:avLst>
                <a:gd name="adj" fmla="val 3440"/>
              </a:avLst>
            </a:prstGeom>
            <a:gradFill rotWithShape="1">
              <a:gsLst>
                <a:gs pos="0">
                  <a:srgbClr val="58AC54"/>
                </a:gs>
                <a:gs pos="100000">
                  <a:srgbClr val="CFE7CE"/>
                </a:gs>
              </a:gsLst>
              <a:lin ang="5400000" scaled="1"/>
            </a:gradFill>
            <a:ln w="19050">
              <a:solidFill>
                <a:srgbClr val="21621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AutoShape 8"/>
            <p:cNvSpPr>
              <a:spLocks noChangeArrowheads="1"/>
            </p:cNvSpPr>
            <p:nvPr/>
          </p:nvSpPr>
          <p:spPr bwMode="auto">
            <a:xfrm>
              <a:off x="485" y="2981"/>
              <a:ext cx="1343" cy="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46B854"/>
                </a:gs>
              </a:gsLst>
              <a:lin ang="5400000" scaled="1"/>
            </a:gradFill>
            <a:ln w="2857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AutoShape 9"/>
            <p:cNvSpPr>
              <a:spLocks noChangeArrowheads="1"/>
            </p:cNvSpPr>
            <p:nvPr/>
          </p:nvSpPr>
          <p:spPr bwMode="auto">
            <a:xfrm>
              <a:off x="491" y="3158"/>
              <a:ext cx="1333" cy="862"/>
            </a:xfrm>
            <a:prstGeom prst="roundRect">
              <a:avLst>
                <a:gd name="adj" fmla="val 1731"/>
              </a:avLst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54000" tIns="36000" rIns="36000" bIns="36000" anchor="ctr"/>
            <a:lstStyle/>
            <a:p>
              <a:pPr marL="85725" algn="ctr" eaLnBrk="1" hangingPunct="1">
                <a:lnSpc>
                  <a:spcPct val="130000"/>
                </a:lnSpc>
                <a:spcBef>
                  <a:spcPct val="0"/>
                </a:spcBef>
                <a:buSzPct val="70000"/>
              </a:pPr>
              <a:r>
                <a:rPr lang="zh-CN" altLang="en-US" sz="1300" dirty="0" smtClean="0">
                  <a:solidFill>
                    <a:srgbClr val="000000"/>
                  </a:solidFill>
                  <a:latin typeface="+mj-ea"/>
                  <a:ea typeface="+mj-ea"/>
                </a:rPr>
                <a:t>成绩录入</a:t>
              </a:r>
              <a:r>
                <a:rPr lang="en-US" altLang="zh-CN" sz="1300" dirty="0" smtClean="0">
                  <a:solidFill>
                    <a:srgbClr val="000000"/>
                  </a:solidFill>
                  <a:latin typeface="+mj-ea"/>
                  <a:ea typeface="+mj-ea"/>
                </a:rPr>
                <a:t>/</a:t>
              </a:r>
              <a:r>
                <a:rPr lang="zh-CN" altLang="en-US" sz="1300" dirty="0" smtClean="0">
                  <a:solidFill>
                    <a:srgbClr val="000000"/>
                  </a:solidFill>
                  <a:latin typeface="+mj-ea"/>
                  <a:ea typeface="+mj-ea"/>
                </a:rPr>
                <a:t>修改</a:t>
              </a:r>
              <a:endParaRPr kumimoji="0" lang="ko-KR" altLang="en-US" sz="1300" b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85725" algn="ctr" eaLnBrk="1" hangingPunct="1">
                <a:lnSpc>
                  <a:spcPct val="130000"/>
                </a:lnSpc>
                <a:spcBef>
                  <a:spcPct val="0"/>
                </a:spcBef>
                <a:buSzPct val="70000"/>
              </a:pPr>
              <a:r>
                <a:rPr lang="zh-CN" altLang="en-US" sz="1300" dirty="0" smtClean="0">
                  <a:solidFill>
                    <a:srgbClr val="000000"/>
                  </a:solidFill>
                  <a:latin typeface="+mj-ea"/>
                  <a:ea typeface="+mj-ea"/>
                </a:rPr>
                <a:t>成绩查询</a:t>
              </a:r>
              <a:endParaRPr lang="en-US" altLang="zh-CN" sz="130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85725" algn="ctr" eaLnBrk="1" hangingPunct="1">
                <a:lnSpc>
                  <a:spcPct val="130000"/>
                </a:lnSpc>
                <a:spcBef>
                  <a:spcPct val="0"/>
                </a:spcBef>
                <a:buSzPct val="70000"/>
              </a:pPr>
              <a:r>
                <a:rPr kumimoji="0" lang="zh-CN" altLang="en-US" sz="1300" b="0" dirty="0" smtClean="0">
                  <a:solidFill>
                    <a:srgbClr val="000000"/>
                  </a:solidFill>
                  <a:latin typeface="+mj-ea"/>
                  <a:ea typeface="+mj-ea"/>
                </a:rPr>
                <a:t>成绩通知</a:t>
              </a:r>
              <a:endParaRPr kumimoji="0" lang="ko-KR" altLang="en-US" sz="1300" b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85725" algn="ctr" eaLnBrk="1" hangingPunct="1">
                <a:lnSpc>
                  <a:spcPct val="130000"/>
                </a:lnSpc>
                <a:spcBef>
                  <a:spcPct val="0"/>
                </a:spcBef>
                <a:buSzPct val="70000"/>
              </a:pPr>
              <a:r>
                <a:rPr lang="zh-CN" altLang="en-US" sz="1300" dirty="0" smtClean="0">
                  <a:solidFill>
                    <a:srgbClr val="000000"/>
                  </a:solidFill>
                  <a:latin typeface="+mj-ea"/>
                  <a:ea typeface="+mj-ea"/>
                </a:rPr>
                <a:t>成绩预警</a:t>
              </a:r>
              <a:endParaRPr kumimoji="0" lang="ko-KR" altLang="en-US" sz="1300" b="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85725" algn="ctr" eaLnBrk="1" hangingPunct="1">
                <a:lnSpc>
                  <a:spcPct val="130000"/>
                </a:lnSpc>
                <a:spcBef>
                  <a:spcPct val="0"/>
                </a:spcBef>
                <a:buSzPct val="70000"/>
              </a:pPr>
              <a:r>
                <a:rPr lang="zh-CN" altLang="en-US" sz="1300" dirty="0" smtClean="0">
                  <a:solidFill>
                    <a:srgbClr val="000000"/>
                  </a:solidFill>
                  <a:latin typeface="+mj-ea"/>
                  <a:ea typeface="+mj-ea"/>
                </a:rPr>
                <a:t>成绩分析</a:t>
              </a:r>
              <a:endParaRPr lang="en-US" altLang="zh-CN" sz="1300" dirty="0" smtClean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Group 15"/>
          <p:cNvGrpSpPr>
            <a:grpSpLocks/>
          </p:cNvGrpSpPr>
          <p:nvPr/>
        </p:nvGrpSpPr>
        <p:grpSpPr bwMode="auto">
          <a:xfrm>
            <a:off x="7466817" y="2658713"/>
            <a:ext cx="2711395" cy="1695450"/>
            <a:chOff x="4364" y="2976"/>
            <a:chExt cx="1387" cy="1068"/>
          </a:xfrm>
        </p:grpSpPr>
        <p:grpSp>
          <p:nvGrpSpPr>
            <p:cNvPr id="69" name="Group 16"/>
            <p:cNvGrpSpPr>
              <a:grpSpLocks/>
            </p:cNvGrpSpPr>
            <p:nvPr/>
          </p:nvGrpSpPr>
          <p:grpSpPr bwMode="auto">
            <a:xfrm>
              <a:off x="4364" y="2976"/>
              <a:ext cx="1387" cy="1068"/>
              <a:chOff x="4182" y="1445"/>
              <a:chExt cx="1850" cy="2468"/>
            </a:xfrm>
          </p:grpSpPr>
          <p:sp>
            <p:nvSpPr>
              <p:cNvPr id="71" name="AutoShape 17"/>
              <p:cNvSpPr>
                <a:spLocks noChangeArrowheads="1"/>
              </p:cNvSpPr>
              <p:nvPr/>
            </p:nvSpPr>
            <p:spPr bwMode="auto">
              <a:xfrm>
                <a:off x="4182" y="1445"/>
                <a:ext cx="1850" cy="2468"/>
              </a:xfrm>
              <a:prstGeom prst="roundRect">
                <a:avLst>
                  <a:gd name="adj" fmla="val 3440"/>
                </a:avLst>
              </a:prstGeom>
              <a:gradFill rotWithShape="1">
                <a:gsLst>
                  <a:gs pos="0">
                    <a:srgbClr val="58AC54"/>
                  </a:gs>
                  <a:gs pos="100000">
                    <a:srgbClr val="CFE7CE"/>
                  </a:gs>
                </a:gsLst>
                <a:lin ang="5400000" scaled="1"/>
              </a:gradFill>
              <a:ln w="19050">
                <a:solidFill>
                  <a:srgbClr val="21621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AutoShape 18"/>
              <p:cNvSpPr>
                <a:spLocks noChangeArrowheads="1"/>
              </p:cNvSpPr>
              <p:nvPr/>
            </p:nvSpPr>
            <p:spPr bwMode="auto">
              <a:xfrm>
                <a:off x="4211" y="1456"/>
                <a:ext cx="1792" cy="9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46B854"/>
                  </a:gs>
                </a:gsLst>
                <a:lin ang="5400000" scaled="1"/>
              </a:gradFill>
              <a:ln w="2857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0" name="AutoShape 19"/>
            <p:cNvSpPr>
              <a:spLocks noChangeArrowheads="1"/>
            </p:cNvSpPr>
            <p:nvPr/>
          </p:nvSpPr>
          <p:spPr bwMode="auto">
            <a:xfrm>
              <a:off x="4392" y="3158"/>
              <a:ext cx="1333" cy="862"/>
            </a:xfrm>
            <a:prstGeom prst="roundRect">
              <a:avLst>
                <a:gd name="adj" fmla="val 1731"/>
              </a:avLst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54000" tIns="36000" rIns="36000" bIns="36000" anchor="ctr"/>
            <a:lstStyle/>
            <a:p>
              <a:pPr marL="85725" algn="ctr" eaLnBrk="1" hangingPunct="1">
                <a:lnSpc>
                  <a:spcPct val="130000"/>
                </a:lnSpc>
                <a:spcBef>
                  <a:spcPct val="0"/>
                </a:spcBef>
                <a:buSzPct val="70000"/>
              </a:pPr>
              <a:r>
                <a:rPr kumimoji="0" lang="zh-CN" altLang="en-US" sz="1300" b="0" dirty="0" smtClean="0">
                  <a:solidFill>
                    <a:srgbClr val="000000"/>
                  </a:solidFill>
                  <a:latin typeface="산돌고딕 M" pitchFamily="18" charset="-127"/>
                  <a:ea typeface="산돌고딕 M" pitchFamily="18" charset="-127"/>
                </a:rPr>
                <a:t>成绩查询</a:t>
              </a:r>
              <a:endParaRPr kumimoji="0" lang="ko-KR" altLang="en-US" sz="1300" b="0" dirty="0">
                <a:solidFill>
                  <a:srgbClr val="000000"/>
                </a:solidFill>
                <a:latin typeface="산돌고딕 M" pitchFamily="18" charset="-127"/>
                <a:ea typeface="산돌고딕 M" pitchFamily="18" charset="-127"/>
              </a:endParaRPr>
            </a:p>
          </p:txBody>
        </p:sp>
      </p:grpSp>
      <p:cxnSp>
        <p:nvCxnSpPr>
          <p:cNvPr id="73" name="AutoShape 20"/>
          <p:cNvCxnSpPr>
            <a:cxnSpLocks noChangeShapeType="1"/>
            <a:stCxn id="67" idx="2"/>
            <a:endCxn id="92" idx="0"/>
          </p:cNvCxnSpPr>
          <p:nvPr/>
        </p:nvCxnSpPr>
        <p:spPr bwMode="auto">
          <a:xfrm rot="5400000">
            <a:off x="2817959" y="4725129"/>
            <a:ext cx="837929" cy="392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dash"/>
            <a:miter lim="800000"/>
            <a:headEnd type="oval" w="med" len="med"/>
            <a:tailEnd type="oval" w="med" len="med"/>
          </a:ln>
        </p:spPr>
      </p:cxnSp>
      <p:cxnSp>
        <p:nvCxnSpPr>
          <p:cNvPr id="74" name="AutoShape 22"/>
          <p:cNvCxnSpPr>
            <a:cxnSpLocks noChangeShapeType="1"/>
            <a:stCxn id="70" idx="2"/>
            <a:endCxn id="87" idx="0"/>
          </p:cNvCxnSpPr>
          <p:nvPr/>
        </p:nvCxnSpPr>
        <p:spPr bwMode="auto">
          <a:xfrm rot="5400000">
            <a:off x="8384659" y="4742552"/>
            <a:ext cx="866300" cy="1332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5F5F5F"/>
            </a:solidFill>
            <a:prstDash val="dash"/>
            <a:miter lim="800000"/>
            <a:headEnd type="oval" w="med" len="med"/>
            <a:tailEnd type="oval" w="med" len="med"/>
          </a:ln>
        </p:spPr>
      </p:cxnSp>
      <p:grpSp>
        <p:nvGrpSpPr>
          <p:cNvPr id="75" name="Group 23"/>
          <p:cNvGrpSpPr>
            <a:grpSpLocks/>
          </p:cNvGrpSpPr>
          <p:nvPr/>
        </p:nvGrpSpPr>
        <p:grpSpPr bwMode="auto">
          <a:xfrm>
            <a:off x="4744125" y="2016126"/>
            <a:ext cx="2846282" cy="530225"/>
            <a:chOff x="2440" y="1599"/>
            <a:chExt cx="1456" cy="334"/>
          </a:xfrm>
        </p:grpSpPr>
        <p:grpSp>
          <p:nvGrpSpPr>
            <p:cNvPr id="76" name="Group 24"/>
            <p:cNvGrpSpPr>
              <a:grpSpLocks/>
            </p:cNvGrpSpPr>
            <p:nvPr/>
          </p:nvGrpSpPr>
          <p:grpSpPr bwMode="auto">
            <a:xfrm>
              <a:off x="2440" y="1599"/>
              <a:ext cx="1456" cy="334"/>
              <a:chOff x="1505" y="2421"/>
              <a:chExt cx="1008" cy="445"/>
            </a:xfrm>
          </p:grpSpPr>
          <p:grpSp>
            <p:nvGrpSpPr>
              <p:cNvPr id="78" name="Group 25"/>
              <p:cNvGrpSpPr>
                <a:grpSpLocks/>
              </p:cNvGrpSpPr>
              <p:nvPr/>
            </p:nvGrpSpPr>
            <p:grpSpPr bwMode="auto">
              <a:xfrm>
                <a:off x="1505" y="2421"/>
                <a:ext cx="1008" cy="445"/>
                <a:chOff x="1505" y="2421"/>
                <a:chExt cx="1008" cy="445"/>
              </a:xfrm>
            </p:grpSpPr>
            <p:sp>
              <p:nvSpPr>
                <p:cNvPr id="81" name="Rectangle 26"/>
                <p:cNvSpPr>
                  <a:spLocks noChangeArrowheads="1"/>
                </p:cNvSpPr>
                <p:nvPr/>
              </p:nvSpPr>
              <p:spPr bwMode="auto">
                <a:xfrm>
                  <a:off x="2353" y="2536"/>
                  <a:ext cx="142" cy="56"/>
                </a:xfrm>
                <a:prstGeom prst="rect">
                  <a:avLst/>
                </a:prstGeom>
                <a:solidFill>
                  <a:srgbClr val="A8F662"/>
                </a:solidFill>
                <a:ln w="4826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" name="Rectangle 27"/>
                <p:cNvSpPr>
                  <a:spLocks noChangeArrowheads="1"/>
                </p:cNvSpPr>
                <p:nvPr/>
              </p:nvSpPr>
              <p:spPr bwMode="auto">
                <a:xfrm>
                  <a:off x="1557" y="2810"/>
                  <a:ext cx="907" cy="56"/>
                </a:xfrm>
                <a:prstGeom prst="rect">
                  <a:avLst/>
                </a:prstGeom>
                <a:solidFill>
                  <a:srgbClr val="A8F662"/>
                </a:solidFill>
                <a:ln w="4826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" name="Freeform 28"/>
                <p:cNvSpPr>
                  <a:spLocks/>
                </p:cNvSpPr>
                <p:nvPr/>
              </p:nvSpPr>
              <p:spPr bwMode="auto">
                <a:xfrm>
                  <a:off x="1521" y="2541"/>
                  <a:ext cx="150" cy="59"/>
                </a:xfrm>
                <a:custGeom>
                  <a:avLst/>
                  <a:gdLst>
                    <a:gd name="T0" fmla="*/ 0 w 182"/>
                    <a:gd name="T1" fmla="*/ 0 h 116"/>
                    <a:gd name="T2" fmla="*/ 147 w 182"/>
                    <a:gd name="T3" fmla="*/ 0 h 116"/>
                    <a:gd name="T4" fmla="*/ 150 w 182"/>
                    <a:gd name="T5" fmla="*/ 59 h 116"/>
                    <a:gd name="T6" fmla="*/ 0 w 182"/>
                    <a:gd name="T7" fmla="*/ 59 h 116"/>
                    <a:gd name="T8" fmla="*/ 0 w 182"/>
                    <a:gd name="T9" fmla="*/ 0 h 1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2"/>
                    <a:gd name="T16" fmla="*/ 0 h 116"/>
                    <a:gd name="T17" fmla="*/ 182 w 182"/>
                    <a:gd name="T18" fmla="*/ 116 h 1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2" h="116">
                      <a:moveTo>
                        <a:pt x="0" y="0"/>
                      </a:moveTo>
                      <a:lnTo>
                        <a:pt x="178" y="0"/>
                      </a:lnTo>
                      <a:lnTo>
                        <a:pt x="182" y="116"/>
                      </a:lnTo>
                      <a:lnTo>
                        <a:pt x="0" y="11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8F662"/>
                </a:solidFill>
                <a:ln w="4826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4" name="Freeform 29"/>
                <p:cNvSpPr>
                  <a:spLocks/>
                </p:cNvSpPr>
                <p:nvPr/>
              </p:nvSpPr>
              <p:spPr bwMode="auto">
                <a:xfrm>
                  <a:off x="1505" y="2421"/>
                  <a:ext cx="1008" cy="387"/>
                </a:xfrm>
                <a:custGeom>
                  <a:avLst/>
                  <a:gdLst>
                    <a:gd name="T0" fmla="*/ 498 w 1223"/>
                    <a:gd name="T1" fmla="*/ 0 h 760"/>
                    <a:gd name="T2" fmla="*/ 0 w 1223"/>
                    <a:gd name="T3" fmla="*/ 120 h 760"/>
                    <a:gd name="T4" fmla="*/ 144 w 1223"/>
                    <a:gd name="T5" fmla="*/ 120 h 760"/>
                    <a:gd name="T6" fmla="*/ 48 w 1223"/>
                    <a:gd name="T7" fmla="*/ 387 h 760"/>
                    <a:gd name="T8" fmla="*/ 960 w 1223"/>
                    <a:gd name="T9" fmla="*/ 387 h 760"/>
                    <a:gd name="T10" fmla="*/ 865 w 1223"/>
                    <a:gd name="T11" fmla="*/ 120 h 760"/>
                    <a:gd name="T12" fmla="*/ 1008 w 1223"/>
                    <a:gd name="T13" fmla="*/ 120 h 760"/>
                    <a:gd name="T14" fmla="*/ 498 w 1223"/>
                    <a:gd name="T15" fmla="*/ 0 h 76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223"/>
                    <a:gd name="T25" fmla="*/ 0 h 760"/>
                    <a:gd name="T26" fmla="*/ 1223 w 1223"/>
                    <a:gd name="T27" fmla="*/ 760 h 76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223" h="760">
                      <a:moveTo>
                        <a:pt x="604" y="0"/>
                      </a:moveTo>
                      <a:lnTo>
                        <a:pt x="0" y="236"/>
                      </a:lnTo>
                      <a:lnTo>
                        <a:pt x="175" y="236"/>
                      </a:lnTo>
                      <a:lnTo>
                        <a:pt x="58" y="760"/>
                      </a:lnTo>
                      <a:lnTo>
                        <a:pt x="1165" y="760"/>
                      </a:lnTo>
                      <a:lnTo>
                        <a:pt x="1049" y="236"/>
                      </a:lnTo>
                      <a:lnTo>
                        <a:pt x="1223" y="236"/>
                      </a:lnTo>
                      <a:lnTo>
                        <a:pt x="60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AF882"/>
                    </a:gs>
                    <a:gs pos="100000">
                      <a:srgbClr val="F4FEEC"/>
                    </a:gs>
                  </a:gsLst>
                  <a:lin ang="5400000" scaled="1"/>
                </a:gradFill>
                <a:ln w="4826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0" name="Rectangle 30"/>
              <p:cNvSpPr>
                <a:spLocks noChangeArrowheads="1"/>
              </p:cNvSpPr>
              <p:nvPr/>
            </p:nvSpPr>
            <p:spPr bwMode="auto">
              <a:xfrm>
                <a:off x="1557" y="2558"/>
                <a:ext cx="84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/>
              <a:p>
                <a:pPr algn="l" eaLnBrk="1" latinLnBrk="1" hangingPunct="1">
                  <a:lnSpc>
                    <a:spcPct val="110000"/>
                  </a:lnSpc>
                  <a:spcBef>
                    <a:spcPct val="0"/>
                  </a:spcBef>
                </a:pPr>
                <a:endParaRPr lang="zh-CN" altLang="zh-CN" sz="1100" b="0">
                  <a:latin typeface="(한)문화방송" pitchFamily="18" charset="-127"/>
                  <a:ea typeface="(한)문화방송" pitchFamily="18" charset="-127"/>
                </a:endParaRPr>
              </a:p>
            </p:txBody>
          </p:sp>
        </p:grpSp>
        <p:sp>
          <p:nvSpPr>
            <p:cNvPr id="77" name="Text Box 31"/>
            <p:cNvSpPr txBox="1">
              <a:spLocks noChangeArrowheads="1"/>
            </p:cNvSpPr>
            <p:nvPr/>
          </p:nvSpPr>
          <p:spPr bwMode="auto">
            <a:xfrm>
              <a:off x="2503" y="1672"/>
              <a:ext cx="124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eaLnBrk="1" latinLnBrk="1" hangingPunct="1">
                <a:spcBef>
                  <a:spcPct val="0"/>
                </a:spcBef>
              </a:pPr>
              <a:endParaRPr lang="ko-KR" altLang="en-US" sz="1800" dirty="0">
                <a:latin typeface="산돌고딕 M" pitchFamily="18" charset="-127"/>
                <a:ea typeface="산돌고딕 M" pitchFamily="18" charset="-127"/>
              </a:endParaRPr>
            </a:p>
          </p:txBody>
        </p:sp>
      </p:grpSp>
      <p:grpSp>
        <p:nvGrpSpPr>
          <p:cNvPr id="85" name="Group 35"/>
          <p:cNvGrpSpPr>
            <a:grpSpLocks/>
          </p:cNvGrpSpPr>
          <p:nvPr/>
        </p:nvGrpSpPr>
        <p:grpSpPr bwMode="auto">
          <a:xfrm>
            <a:off x="7588127" y="5146054"/>
            <a:ext cx="2449443" cy="1062038"/>
            <a:chOff x="4017" y="1719"/>
            <a:chExt cx="720" cy="702"/>
          </a:xfrm>
        </p:grpSpPr>
        <p:sp>
          <p:nvSpPr>
            <p:cNvPr id="86" name="Oval 36"/>
            <p:cNvSpPr>
              <a:spLocks noChangeArrowheads="1"/>
            </p:cNvSpPr>
            <p:nvPr/>
          </p:nvSpPr>
          <p:spPr bwMode="auto">
            <a:xfrm flipH="1" flipV="1">
              <a:off x="4017" y="1719"/>
              <a:ext cx="720" cy="702"/>
            </a:xfrm>
            <a:prstGeom prst="ellipse">
              <a:avLst/>
            </a:prstGeom>
            <a:gradFill rotWithShape="0">
              <a:gsLst>
                <a:gs pos="0">
                  <a:srgbClr val="F8F8F8"/>
                </a:gs>
                <a:gs pos="100000">
                  <a:srgbClr val="003300"/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Oval 37"/>
            <p:cNvSpPr>
              <a:spLocks noChangeArrowheads="1"/>
            </p:cNvSpPr>
            <p:nvPr/>
          </p:nvSpPr>
          <p:spPr bwMode="auto">
            <a:xfrm>
              <a:off x="4047" y="1743"/>
              <a:ext cx="659" cy="654"/>
            </a:xfrm>
            <a:prstGeom prst="ellipse">
              <a:avLst/>
            </a:prstGeom>
            <a:solidFill>
              <a:srgbClr val="BFEAB8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Oval 38"/>
            <p:cNvSpPr>
              <a:spLocks noChangeArrowheads="1"/>
            </p:cNvSpPr>
            <p:nvPr/>
          </p:nvSpPr>
          <p:spPr bwMode="auto">
            <a:xfrm>
              <a:off x="4100" y="1794"/>
              <a:ext cx="553" cy="550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Oval 39"/>
            <p:cNvSpPr>
              <a:spLocks noChangeArrowheads="1"/>
            </p:cNvSpPr>
            <p:nvPr/>
          </p:nvSpPr>
          <p:spPr bwMode="auto">
            <a:xfrm>
              <a:off x="4057" y="1943"/>
              <a:ext cx="76" cy="286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endParaRPr lang="ko-KR" altLang="en-US" sz="1400" dirty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90" name="Group 40"/>
          <p:cNvGrpSpPr>
            <a:grpSpLocks/>
          </p:cNvGrpSpPr>
          <p:nvPr/>
        </p:nvGrpSpPr>
        <p:grpSpPr bwMode="auto">
          <a:xfrm>
            <a:off x="2011940" y="5109745"/>
            <a:ext cx="2449444" cy="1062038"/>
            <a:chOff x="4017" y="1719"/>
            <a:chExt cx="720" cy="702"/>
          </a:xfrm>
        </p:grpSpPr>
        <p:sp>
          <p:nvSpPr>
            <p:cNvPr id="91" name="Oval 41"/>
            <p:cNvSpPr>
              <a:spLocks noChangeArrowheads="1"/>
            </p:cNvSpPr>
            <p:nvPr/>
          </p:nvSpPr>
          <p:spPr bwMode="auto">
            <a:xfrm flipH="1" flipV="1">
              <a:off x="4017" y="1719"/>
              <a:ext cx="720" cy="702"/>
            </a:xfrm>
            <a:prstGeom prst="ellipse">
              <a:avLst/>
            </a:prstGeom>
            <a:gradFill rotWithShape="0">
              <a:gsLst>
                <a:gs pos="0">
                  <a:srgbClr val="F8F8F8"/>
                </a:gs>
                <a:gs pos="100000">
                  <a:srgbClr val="003300"/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Oval 42"/>
            <p:cNvSpPr>
              <a:spLocks noChangeArrowheads="1"/>
            </p:cNvSpPr>
            <p:nvPr/>
          </p:nvSpPr>
          <p:spPr bwMode="auto">
            <a:xfrm>
              <a:off x="4047" y="1743"/>
              <a:ext cx="659" cy="654"/>
            </a:xfrm>
            <a:prstGeom prst="ellipse">
              <a:avLst/>
            </a:prstGeom>
            <a:solidFill>
              <a:srgbClr val="BFEAB8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Oval 43"/>
            <p:cNvSpPr>
              <a:spLocks noChangeArrowheads="1"/>
            </p:cNvSpPr>
            <p:nvPr/>
          </p:nvSpPr>
          <p:spPr bwMode="auto">
            <a:xfrm>
              <a:off x="4100" y="1794"/>
              <a:ext cx="553" cy="550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Oval 44"/>
            <p:cNvSpPr>
              <a:spLocks noChangeArrowheads="1"/>
            </p:cNvSpPr>
            <p:nvPr/>
          </p:nvSpPr>
          <p:spPr bwMode="auto">
            <a:xfrm>
              <a:off x="4243" y="1915"/>
              <a:ext cx="267" cy="343"/>
            </a:xfrm>
            <a:prstGeom prst="ellipse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zh-CN" altLang="en-US" dirty="0" smtClean="0">
                  <a:latin typeface="+mj-ea"/>
                  <a:ea typeface="+mj-ea"/>
                </a:rPr>
                <a:t>老师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95" name="Oval 44"/>
          <p:cNvSpPr>
            <a:spLocks noChangeArrowheads="1"/>
          </p:cNvSpPr>
          <p:nvPr/>
        </p:nvSpPr>
        <p:spPr bwMode="auto">
          <a:xfrm>
            <a:off x="8370038" y="5406052"/>
            <a:ext cx="908864" cy="519351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zh-CN" altLang="en-US" dirty="0" smtClean="0">
                <a:latin typeface="+mj-ea"/>
                <a:ea typeface="+mj-ea"/>
              </a:rPr>
              <a:t>学生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6" name="AutoShape 32"/>
          <p:cNvSpPr>
            <a:spLocks noChangeArrowheads="1"/>
          </p:cNvSpPr>
          <p:nvPr/>
        </p:nvSpPr>
        <p:spPr bwMode="auto">
          <a:xfrm>
            <a:off x="2570783" y="1268760"/>
            <a:ext cx="7182169" cy="703263"/>
          </a:xfrm>
          <a:prstGeom prst="roundRect">
            <a:avLst>
              <a:gd name="adj" fmla="val 9153"/>
            </a:avLst>
          </a:prstGeom>
          <a:gradFill rotWithShape="1">
            <a:gsLst>
              <a:gs pos="0">
                <a:srgbClr val="9CD8CF"/>
              </a:gs>
              <a:gs pos="100000">
                <a:srgbClr val="EBF7F5"/>
              </a:gs>
            </a:gsLst>
            <a:lin ang="5400000" scaled="1"/>
          </a:gradFill>
          <a:ln w="19050" algn="ctr">
            <a:solidFill>
              <a:srgbClr val="5CBCAE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zh-CN" altLang="zh-CN" sz="700" b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3290863" y="1340768"/>
            <a:ext cx="5499031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latinLnBrk="1" hangingPunct="1">
              <a:spcBef>
                <a:spcPct val="0"/>
              </a:spcBef>
            </a:pPr>
            <a:r>
              <a:rPr lang="zh-CN" altLang="en-US" sz="2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成绩子系统</a:t>
            </a:r>
            <a:endParaRPr lang="ko-KR" altLang="en-US" sz="2500" dirty="0">
              <a:latin typeface="微软雅黑" panose="020B0503020204020204" pitchFamily="34" charset="-122"/>
              <a:ea typeface="산돌고딕 M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8596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44830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成绩子系统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2416894" y="5516565"/>
            <a:ext cx="7440212" cy="390525"/>
          </a:xfrm>
          <a:prstGeom prst="rect">
            <a:avLst/>
          </a:prstGeom>
          <a:gradFill rotWithShape="1">
            <a:gsLst>
              <a:gs pos="0">
                <a:schemeClr val="bg2">
                  <a:alpha val="68999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5" name="Group 9"/>
          <p:cNvGrpSpPr>
            <a:grpSpLocks/>
          </p:cNvGrpSpPr>
          <p:nvPr/>
        </p:nvGrpSpPr>
        <p:grpSpPr bwMode="auto">
          <a:xfrm>
            <a:off x="1965715" y="2933496"/>
            <a:ext cx="9760965" cy="2640408"/>
            <a:chOff x="35" y="4233"/>
            <a:chExt cx="3880" cy="1355"/>
          </a:xfrm>
        </p:grpSpPr>
        <p:sp>
          <p:nvSpPr>
            <p:cNvPr id="26" name="AutoShape 10"/>
            <p:cNvSpPr>
              <a:spLocks noChangeArrowheads="1"/>
            </p:cNvSpPr>
            <p:nvPr/>
          </p:nvSpPr>
          <p:spPr bwMode="auto">
            <a:xfrm>
              <a:off x="3030" y="4682"/>
              <a:ext cx="822" cy="906"/>
            </a:xfrm>
            <a:prstGeom prst="roundRect">
              <a:avLst>
                <a:gd name="adj" fmla="val 13745"/>
              </a:avLst>
            </a:prstGeom>
            <a:solidFill>
              <a:schemeClr val="bg1"/>
            </a:solidFill>
            <a:ln w="38100">
              <a:solidFill>
                <a:srgbClr val="DAE2F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AutoShape 11"/>
            <p:cNvSpPr>
              <a:spLocks noChangeArrowheads="1"/>
            </p:cNvSpPr>
            <p:nvPr/>
          </p:nvSpPr>
          <p:spPr bwMode="auto">
            <a:xfrm>
              <a:off x="2154" y="4682"/>
              <a:ext cx="816" cy="906"/>
            </a:xfrm>
            <a:prstGeom prst="roundRect">
              <a:avLst>
                <a:gd name="adj" fmla="val 13745"/>
              </a:avLst>
            </a:prstGeom>
            <a:solidFill>
              <a:schemeClr val="bg1"/>
            </a:solidFill>
            <a:ln w="38100">
              <a:solidFill>
                <a:srgbClr val="DAE2F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AutoShape 12"/>
            <p:cNvSpPr>
              <a:spLocks noChangeArrowheads="1"/>
            </p:cNvSpPr>
            <p:nvPr/>
          </p:nvSpPr>
          <p:spPr bwMode="auto">
            <a:xfrm>
              <a:off x="1308" y="4682"/>
              <a:ext cx="792" cy="906"/>
            </a:xfrm>
            <a:prstGeom prst="roundRect">
              <a:avLst>
                <a:gd name="adj" fmla="val 13745"/>
              </a:avLst>
            </a:prstGeom>
            <a:solidFill>
              <a:schemeClr val="bg1"/>
            </a:solidFill>
            <a:ln w="38100">
              <a:solidFill>
                <a:srgbClr val="DAE2F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AutoShape 13"/>
            <p:cNvSpPr>
              <a:spLocks noChangeArrowheads="1"/>
            </p:cNvSpPr>
            <p:nvPr/>
          </p:nvSpPr>
          <p:spPr bwMode="auto">
            <a:xfrm>
              <a:off x="432" y="4682"/>
              <a:ext cx="822" cy="906"/>
            </a:xfrm>
            <a:prstGeom prst="roundRect">
              <a:avLst>
                <a:gd name="adj" fmla="val 13745"/>
              </a:avLst>
            </a:prstGeom>
            <a:solidFill>
              <a:schemeClr val="bg1"/>
            </a:solidFill>
            <a:ln w="38100">
              <a:solidFill>
                <a:srgbClr val="DAE2F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AutoShape 14"/>
            <p:cNvSpPr>
              <a:spLocks noChangeArrowheads="1"/>
            </p:cNvSpPr>
            <p:nvPr/>
          </p:nvSpPr>
          <p:spPr bwMode="auto">
            <a:xfrm flipH="1" flipV="1">
              <a:off x="35" y="4329"/>
              <a:ext cx="3880" cy="62"/>
            </a:xfrm>
            <a:custGeom>
              <a:avLst/>
              <a:gdLst>
                <a:gd name="G0" fmla="+- 1226 0 0"/>
                <a:gd name="G1" fmla="+- 21600 0 1226"/>
                <a:gd name="G2" fmla="*/ 1226 1 2"/>
                <a:gd name="G3" fmla="+- 21600 0 G2"/>
                <a:gd name="G4" fmla="+/ 1226 21600 2"/>
                <a:gd name="G5" fmla="+/ G1 0 2"/>
                <a:gd name="G6" fmla="*/ 21600 21600 1226"/>
                <a:gd name="G7" fmla="*/ G6 1 2"/>
                <a:gd name="G8" fmla="+- 21600 0 G7"/>
                <a:gd name="G9" fmla="*/ 21600 1 2"/>
                <a:gd name="G10" fmla="+- 1226 0 G9"/>
                <a:gd name="G11" fmla="?: G10 G8 0"/>
                <a:gd name="G12" fmla="?: G10 G7 21600"/>
                <a:gd name="T0" fmla="*/ 20987 w 21600"/>
                <a:gd name="T1" fmla="*/ 10800 h 21600"/>
                <a:gd name="T2" fmla="*/ 10800 w 21600"/>
                <a:gd name="T3" fmla="*/ 21600 h 21600"/>
                <a:gd name="T4" fmla="*/ 613 w 21600"/>
                <a:gd name="T5" fmla="*/ 10800 h 21600"/>
                <a:gd name="T6" fmla="*/ 10800 w 21600"/>
                <a:gd name="T7" fmla="*/ 0 h 21600"/>
                <a:gd name="T8" fmla="*/ 2413 w 21600"/>
                <a:gd name="T9" fmla="*/ 2413 h 21600"/>
                <a:gd name="T10" fmla="*/ 19187 w 21600"/>
                <a:gd name="T11" fmla="*/ 1918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226" y="21600"/>
                  </a:lnTo>
                  <a:lnTo>
                    <a:pt x="20374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980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>
              <a:off x="520" y="4320"/>
              <a:ext cx="440" cy="584"/>
            </a:xfrm>
            <a:custGeom>
              <a:avLst/>
              <a:gdLst>
                <a:gd name="T0" fmla="*/ 0 w 511"/>
                <a:gd name="T1" fmla="*/ 0 h 710"/>
                <a:gd name="T2" fmla="*/ 0 w 511"/>
                <a:gd name="T3" fmla="*/ 427 h 710"/>
                <a:gd name="T4" fmla="*/ 439 w 511"/>
                <a:gd name="T5" fmla="*/ 583 h 710"/>
                <a:gd name="T6" fmla="*/ 439 w 511"/>
                <a:gd name="T7" fmla="*/ 76 h 710"/>
                <a:gd name="T8" fmla="*/ 0 w 511"/>
                <a:gd name="T9" fmla="*/ 0 h 7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1"/>
                <a:gd name="T16" fmla="*/ 0 h 710"/>
                <a:gd name="T17" fmla="*/ 511 w 511"/>
                <a:gd name="T18" fmla="*/ 710 h 7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1" h="710">
                  <a:moveTo>
                    <a:pt x="0" y="0"/>
                  </a:moveTo>
                  <a:lnTo>
                    <a:pt x="0" y="519"/>
                  </a:lnTo>
                  <a:lnTo>
                    <a:pt x="510" y="709"/>
                  </a:lnTo>
                  <a:lnTo>
                    <a:pt x="510" y="93"/>
                  </a:lnTo>
                  <a:lnTo>
                    <a:pt x="0" y="0"/>
                  </a:lnTo>
                </a:path>
              </a:pathLst>
            </a:custGeom>
            <a:solidFill>
              <a:srgbClr val="E4EAF8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>
              <a:off x="954" y="4275"/>
              <a:ext cx="309" cy="629"/>
            </a:xfrm>
            <a:custGeom>
              <a:avLst/>
              <a:gdLst>
                <a:gd name="T0" fmla="*/ 0 w 358"/>
                <a:gd name="T1" fmla="*/ 628 h 765"/>
                <a:gd name="T2" fmla="*/ 0 w 358"/>
                <a:gd name="T3" fmla="*/ 117 h 765"/>
                <a:gd name="T4" fmla="*/ 308 w 358"/>
                <a:gd name="T5" fmla="*/ 0 h 765"/>
                <a:gd name="T6" fmla="*/ 308 w 358"/>
                <a:gd name="T7" fmla="*/ 352 h 765"/>
                <a:gd name="T8" fmla="*/ 0 w 358"/>
                <a:gd name="T9" fmla="*/ 628 h 7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8"/>
                <a:gd name="T16" fmla="*/ 0 h 765"/>
                <a:gd name="T17" fmla="*/ 358 w 358"/>
                <a:gd name="T18" fmla="*/ 765 h 7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8" h="765">
                  <a:moveTo>
                    <a:pt x="0" y="764"/>
                  </a:moveTo>
                  <a:lnTo>
                    <a:pt x="0" y="142"/>
                  </a:lnTo>
                  <a:lnTo>
                    <a:pt x="357" y="0"/>
                  </a:lnTo>
                  <a:lnTo>
                    <a:pt x="357" y="428"/>
                  </a:lnTo>
                  <a:lnTo>
                    <a:pt x="0" y="764"/>
                  </a:lnTo>
                </a:path>
              </a:pathLst>
            </a:custGeom>
            <a:solidFill>
              <a:srgbClr val="87A2DD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>
              <a:off x="520" y="4244"/>
              <a:ext cx="747" cy="158"/>
            </a:xfrm>
            <a:custGeom>
              <a:avLst/>
              <a:gdLst>
                <a:gd name="T0" fmla="*/ 0 w 868"/>
                <a:gd name="T1" fmla="*/ 77 h 191"/>
                <a:gd name="T2" fmla="*/ 306 w 868"/>
                <a:gd name="T3" fmla="*/ 0 h 191"/>
                <a:gd name="T4" fmla="*/ 746 w 868"/>
                <a:gd name="T5" fmla="*/ 38 h 191"/>
                <a:gd name="T6" fmla="*/ 438 w 868"/>
                <a:gd name="T7" fmla="*/ 157 h 191"/>
                <a:gd name="T8" fmla="*/ 0 w 868"/>
                <a:gd name="T9" fmla="*/ 77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8"/>
                <a:gd name="T16" fmla="*/ 0 h 191"/>
                <a:gd name="T17" fmla="*/ 868 w 868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8" h="191">
                  <a:moveTo>
                    <a:pt x="0" y="93"/>
                  </a:moveTo>
                  <a:lnTo>
                    <a:pt x="355" y="0"/>
                  </a:lnTo>
                  <a:lnTo>
                    <a:pt x="867" y="46"/>
                  </a:lnTo>
                  <a:lnTo>
                    <a:pt x="509" y="190"/>
                  </a:lnTo>
                  <a:lnTo>
                    <a:pt x="0" y="93"/>
                  </a:lnTo>
                </a:path>
              </a:pathLst>
            </a:custGeom>
            <a:solidFill>
              <a:srgbClr val="C2D0EE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" name="Group 36"/>
            <p:cNvGrpSpPr>
              <a:grpSpLocks/>
            </p:cNvGrpSpPr>
            <p:nvPr/>
          </p:nvGrpSpPr>
          <p:grpSpPr bwMode="auto">
            <a:xfrm>
              <a:off x="1098" y="4439"/>
              <a:ext cx="400" cy="203"/>
              <a:chOff x="2003" y="3435"/>
              <a:chExt cx="466" cy="246"/>
            </a:xfrm>
          </p:grpSpPr>
          <p:sp>
            <p:nvSpPr>
              <p:cNvPr id="54" name="Oval 37"/>
              <p:cNvSpPr>
                <a:spLocks noChangeArrowheads="1"/>
              </p:cNvSpPr>
              <p:nvPr/>
            </p:nvSpPr>
            <p:spPr bwMode="auto">
              <a:xfrm>
                <a:off x="2003" y="3439"/>
                <a:ext cx="80" cy="242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Rectangle 38"/>
              <p:cNvSpPr>
                <a:spLocks noChangeArrowheads="1"/>
              </p:cNvSpPr>
              <p:nvPr/>
            </p:nvSpPr>
            <p:spPr bwMode="auto">
              <a:xfrm>
                <a:off x="2046" y="3435"/>
                <a:ext cx="388" cy="241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Oval 39"/>
              <p:cNvSpPr>
                <a:spLocks noChangeArrowheads="1"/>
              </p:cNvSpPr>
              <p:nvPr/>
            </p:nvSpPr>
            <p:spPr bwMode="auto">
              <a:xfrm>
                <a:off x="2398" y="3443"/>
                <a:ext cx="71" cy="234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Oval 40"/>
              <p:cNvSpPr>
                <a:spLocks noChangeArrowheads="1"/>
              </p:cNvSpPr>
              <p:nvPr/>
            </p:nvSpPr>
            <p:spPr bwMode="auto">
              <a:xfrm>
                <a:off x="2436" y="3519"/>
                <a:ext cx="20" cy="67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1356" y="4320"/>
              <a:ext cx="440" cy="584"/>
            </a:xfrm>
            <a:custGeom>
              <a:avLst/>
              <a:gdLst>
                <a:gd name="T0" fmla="*/ 0 w 511"/>
                <a:gd name="T1" fmla="*/ 0 h 710"/>
                <a:gd name="T2" fmla="*/ 0 w 511"/>
                <a:gd name="T3" fmla="*/ 427 h 710"/>
                <a:gd name="T4" fmla="*/ 439 w 511"/>
                <a:gd name="T5" fmla="*/ 583 h 710"/>
                <a:gd name="T6" fmla="*/ 439 w 511"/>
                <a:gd name="T7" fmla="*/ 76 h 710"/>
                <a:gd name="T8" fmla="*/ 0 w 511"/>
                <a:gd name="T9" fmla="*/ 0 h 7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1"/>
                <a:gd name="T16" fmla="*/ 0 h 710"/>
                <a:gd name="T17" fmla="*/ 511 w 511"/>
                <a:gd name="T18" fmla="*/ 710 h 7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1" h="710">
                  <a:moveTo>
                    <a:pt x="0" y="0"/>
                  </a:moveTo>
                  <a:lnTo>
                    <a:pt x="0" y="519"/>
                  </a:lnTo>
                  <a:lnTo>
                    <a:pt x="510" y="709"/>
                  </a:lnTo>
                  <a:lnTo>
                    <a:pt x="510" y="93"/>
                  </a:lnTo>
                  <a:lnTo>
                    <a:pt x="0" y="0"/>
                  </a:lnTo>
                </a:path>
              </a:pathLst>
            </a:custGeom>
            <a:solidFill>
              <a:srgbClr val="E4EAF8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1790" y="4275"/>
              <a:ext cx="309" cy="629"/>
            </a:xfrm>
            <a:custGeom>
              <a:avLst/>
              <a:gdLst>
                <a:gd name="T0" fmla="*/ 0 w 358"/>
                <a:gd name="T1" fmla="*/ 628 h 765"/>
                <a:gd name="T2" fmla="*/ 0 w 358"/>
                <a:gd name="T3" fmla="*/ 117 h 765"/>
                <a:gd name="T4" fmla="*/ 308 w 358"/>
                <a:gd name="T5" fmla="*/ 0 h 765"/>
                <a:gd name="T6" fmla="*/ 308 w 358"/>
                <a:gd name="T7" fmla="*/ 352 h 765"/>
                <a:gd name="T8" fmla="*/ 0 w 358"/>
                <a:gd name="T9" fmla="*/ 628 h 7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8"/>
                <a:gd name="T16" fmla="*/ 0 h 765"/>
                <a:gd name="T17" fmla="*/ 358 w 358"/>
                <a:gd name="T18" fmla="*/ 765 h 7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8" h="765">
                  <a:moveTo>
                    <a:pt x="0" y="764"/>
                  </a:moveTo>
                  <a:lnTo>
                    <a:pt x="0" y="142"/>
                  </a:lnTo>
                  <a:lnTo>
                    <a:pt x="357" y="0"/>
                  </a:lnTo>
                  <a:lnTo>
                    <a:pt x="357" y="428"/>
                  </a:lnTo>
                  <a:lnTo>
                    <a:pt x="0" y="764"/>
                  </a:lnTo>
                </a:path>
              </a:pathLst>
            </a:custGeom>
            <a:solidFill>
              <a:srgbClr val="87A2DD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1356" y="4244"/>
              <a:ext cx="747" cy="158"/>
            </a:xfrm>
            <a:custGeom>
              <a:avLst/>
              <a:gdLst>
                <a:gd name="T0" fmla="*/ 0 w 868"/>
                <a:gd name="T1" fmla="*/ 77 h 191"/>
                <a:gd name="T2" fmla="*/ 306 w 868"/>
                <a:gd name="T3" fmla="*/ 0 h 191"/>
                <a:gd name="T4" fmla="*/ 746 w 868"/>
                <a:gd name="T5" fmla="*/ 38 h 191"/>
                <a:gd name="T6" fmla="*/ 438 w 868"/>
                <a:gd name="T7" fmla="*/ 157 h 191"/>
                <a:gd name="T8" fmla="*/ 0 w 868"/>
                <a:gd name="T9" fmla="*/ 77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8"/>
                <a:gd name="T16" fmla="*/ 0 h 191"/>
                <a:gd name="T17" fmla="*/ 868 w 868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8" h="191">
                  <a:moveTo>
                    <a:pt x="0" y="93"/>
                  </a:moveTo>
                  <a:lnTo>
                    <a:pt x="355" y="0"/>
                  </a:lnTo>
                  <a:lnTo>
                    <a:pt x="867" y="46"/>
                  </a:lnTo>
                  <a:lnTo>
                    <a:pt x="509" y="190"/>
                  </a:lnTo>
                  <a:lnTo>
                    <a:pt x="0" y="93"/>
                  </a:lnTo>
                </a:path>
              </a:pathLst>
            </a:custGeom>
            <a:solidFill>
              <a:srgbClr val="C2D0EE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" name="Group 44"/>
            <p:cNvGrpSpPr>
              <a:grpSpLocks/>
            </p:cNvGrpSpPr>
            <p:nvPr/>
          </p:nvGrpSpPr>
          <p:grpSpPr bwMode="auto">
            <a:xfrm>
              <a:off x="1934" y="4437"/>
              <a:ext cx="403" cy="201"/>
              <a:chOff x="2003" y="3439"/>
              <a:chExt cx="468" cy="244"/>
            </a:xfrm>
          </p:grpSpPr>
          <p:sp>
            <p:nvSpPr>
              <p:cNvPr id="50" name="Oval 45"/>
              <p:cNvSpPr>
                <a:spLocks noChangeArrowheads="1"/>
              </p:cNvSpPr>
              <p:nvPr/>
            </p:nvSpPr>
            <p:spPr bwMode="auto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Rectangle 46"/>
              <p:cNvSpPr>
                <a:spLocks noChangeArrowheads="1"/>
              </p:cNvSpPr>
              <p:nvPr/>
            </p:nvSpPr>
            <p:spPr bwMode="auto">
              <a:xfrm>
                <a:off x="2048" y="3440"/>
                <a:ext cx="387" cy="241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Oval 47"/>
              <p:cNvSpPr>
                <a:spLocks noChangeArrowheads="1"/>
              </p:cNvSpPr>
              <p:nvPr/>
            </p:nvSpPr>
            <p:spPr bwMode="auto">
              <a:xfrm>
                <a:off x="2400" y="3443"/>
                <a:ext cx="71" cy="234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Oval 48"/>
              <p:cNvSpPr>
                <a:spLocks noChangeArrowheads="1"/>
              </p:cNvSpPr>
              <p:nvPr/>
            </p:nvSpPr>
            <p:spPr bwMode="auto">
              <a:xfrm>
                <a:off x="2436" y="3519"/>
                <a:ext cx="20" cy="67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9" name="Freeform 49"/>
            <p:cNvSpPr>
              <a:spLocks/>
            </p:cNvSpPr>
            <p:nvPr/>
          </p:nvSpPr>
          <p:spPr bwMode="auto">
            <a:xfrm>
              <a:off x="2205" y="4320"/>
              <a:ext cx="440" cy="584"/>
            </a:xfrm>
            <a:custGeom>
              <a:avLst/>
              <a:gdLst>
                <a:gd name="T0" fmla="*/ 0 w 511"/>
                <a:gd name="T1" fmla="*/ 0 h 710"/>
                <a:gd name="T2" fmla="*/ 0 w 511"/>
                <a:gd name="T3" fmla="*/ 427 h 710"/>
                <a:gd name="T4" fmla="*/ 439 w 511"/>
                <a:gd name="T5" fmla="*/ 583 h 710"/>
                <a:gd name="T6" fmla="*/ 439 w 511"/>
                <a:gd name="T7" fmla="*/ 76 h 710"/>
                <a:gd name="T8" fmla="*/ 0 w 511"/>
                <a:gd name="T9" fmla="*/ 0 h 7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1"/>
                <a:gd name="T16" fmla="*/ 0 h 710"/>
                <a:gd name="T17" fmla="*/ 511 w 511"/>
                <a:gd name="T18" fmla="*/ 710 h 7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1" h="710">
                  <a:moveTo>
                    <a:pt x="0" y="0"/>
                  </a:moveTo>
                  <a:lnTo>
                    <a:pt x="0" y="519"/>
                  </a:lnTo>
                  <a:lnTo>
                    <a:pt x="510" y="709"/>
                  </a:lnTo>
                  <a:lnTo>
                    <a:pt x="510" y="93"/>
                  </a:lnTo>
                  <a:lnTo>
                    <a:pt x="0" y="0"/>
                  </a:lnTo>
                </a:path>
              </a:pathLst>
            </a:custGeom>
            <a:solidFill>
              <a:srgbClr val="E4EAF8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2635" y="4275"/>
              <a:ext cx="307" cy="629"/>
            </a:xfrm>
            <a:custGeom>
              <a:avLst/>
              <a:gdLst>
                <a:gd name="T0" fmla="*/ 0 w 358"/>
                <a:gd name="T1" fmla="*/ 628 h 765"/>
                <a:gd name="T2" fmla="*/ 0 w 358"/>
                <a:gd name="T3" fmla="*/ 117 h 765"/>
                <a:gd name="T4" fmla="*/ 306 w 358"/>
                <a:gd name="T5" fmla="*/ 0 h 765"/>
                <a:gd name="T6" fmla="*/ 306 w 358"/>
                <a:gd name="T7" fmla="*/ 352 h 765"/>
                <a:gd name="T8" fmla="*/ 0 w 358"/>
                <a:gd name="T9" fmla="*/ 628 h 7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8"/>
                <a:gd name="T16" fmla="*/ 0 h 765"/>
                <a:gd name="T17" fmla="*/ 358 w 358"/>
                <a:gd name="T18" fmla="*/ 765 h 7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8" h="765">
                  <a:moveTo>
                    <a:pt x="0" y="764"/>
                  </a:moveTo>
                  <a:lnTo>
                    <a:pt x="0" y="142"/>
                  </a:lnTo>
                  <a:lnTo>
                    <a:pt x="357" y="0"/>
                  </a:lnTo>
                  <a:lnTo>
                    <a:pt x="357" y="428"/>
                  </a:lnTo>
                  <a:lnTo>
                    <a:pt x="0" y="764"/>
                  </a:lnTo>
                </a:path>
              </a:pathLst>
            </a:custGeom>
            <a:solidFill>
              <a:srgbClr val="87A2DD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2201" y="4244"/>
              <a:ext cx="747" cy="158"/>
            </a:xfrm>
            <a:custGeom>
              <a:avLst/>
              <a:gdLst>
                <a:gd name="T0" fmla="*/ 0 w 868"/>
                <a:gd name="T1" fmla="*/ 77 h 191"/>
                <a:gd name="T2" fmla="*/ 306 w 868"/>
                <a:gd name="T3" fmla="*/ 0 h 191"/>
                <a:gd name="T4" fmla="*/ 746 w 868"/>
                <a:gd name="T5" fmla="*/ 38 h 191"/>
                <a:gd name="T6" fmla="*/ 438 w 868"/>
                <a:gd name="T7" fmla="*/ 157 h 191"/>
                <a:gd name="T8" fmla="*/ 0 w 868"/>
                <a:gd name="T9" fmla="*/ 77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8"/>
                <a:gd name="T16" fmla="*/ 0 h 191"/>
                <a:gd name="T17" fmla="*/ 868 w 868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8" h="191">
                  <a:moveTo>
                    <a:pt x="0" y="93"/>
                  </a:moveTo>
                  <a:lnTo>
                    <a:pt x="355" y="0"/>
                  </a:lnTo>
                  <a:lnTo>
                    <a:pt x="867" y="46"/>
                  </a:lnTo>
                  <a:lnTo>
                    <a:pt x="509" y="190"/>
                  </a:lnTo>
                  <a:lnTo>
                    <a:pt x="0" y="93"/>
                  </a:lnTo>
                </a:path>
              </a:pathLst>
            </a:custGeom>
            <a:solidFill>
              <a:srgbClr val="C2D0EE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2" name="Group 52"/>
            <p:cNvGrpSpPr>
              <a:grpSpLocks/>
            </p:cNvGrpSpPr>
            <p:nvPr/>
          </p:nvGrpSpPr>
          <p:grpSpPr bwMode="auto">
            <a:xfrm>
              <a:off x="2820" y="4437"/>
              <a:ext cx="403" cy="201"/>
              <a:chOff x="2003" y="3439"/>
              <a:chExt cx="468" cy="244"/>
            </a:xfrm>
          </p:grpSpPr>
          <p:sp>
            <p:nvSpPr>
              <p:cNvPr id="46" name="Oval 53"/>
              <p:cNvSpPr>
                <a:spLocks noChangeArrowheads="1"/>
              </p:cNvSpPr>
              <p:nvPr/>
            </p:nvSpPr>
            <p:spPr bwMode="auto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2048" y="3440"/>
                <a:ext cx="387" cy="241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Oval 55"/>
              <p:cNvSpPr>
                <a:spLocks noChangeArrowheads="1"/>
              </p:cNvSpPr>
              <p:nvPr/>
            </p:nvSpPr>
            <p:spPr bwMode="auto">
              <a:xfrm>
                <a:off x="2400" y="3443"/>
                <a:ext cx="71" cy="234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Oval 56"/>
              <p:cNvSpPr>
                <a:spLocks noChangeArrowheads="1"/>
              </p:cNvSpPr>
              <p:nvPr/>
            </p:nvSpPr>
            <p:spPr bwMode="auto">
              <a:xfrm>
                <a:off x="2436" y="3519"/>
                <a:ext cx="20" cy="67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" name="Freeform 57"/>
            <p:cNvSpPr>
              <a:spLocks/>
            </p:cNvSpPr>
            <p:nvPr/>
          </p:nvSpPr>
          <p:spPr bwMode="auto">
            <a:xfrm>
              <a:off x="3091" y="4320"/>
              <a:ext cx="440" cy="584"/>
            </a:xfrm>
            <a:custGeom>
              <a:avLst/>
              <a:gdLst>
                <a:gd name="T0" fmla="*/ 0 w 511"/>
                <a:gd name="T1" fmla="*/ 0 h 710"/>
                <a:gd name="T2" fmla="*/ 0 w 511"/>
                <a:gd name="T3" fmla="*/ 427 h 710"/>
                <a:gd name="T4" fmla="*/ 439 w 511"/>
                <a:gd name="T5" fmla="*/ 583 h 710"/>
                <a:gd name="T6" fmla="*/ 439 w 511"/>
                <a:gd name="T7" fmla="*/ 76 h 710"/>
                <a:gd name="T8" fmla="*/ 0 w 511"/>
                <a:gd name="T9" fmla="*/ 0 h 7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1"/>
                <a:gd name="T16" fmla="*/ 0 h 710"/>
                <a:gd name="T17" fmla="*/ 511 w 511"/>
                <a:gd name="T18" fmla="*/ 710 h 7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1" h="710">
                  <a:moveTo>
                    <a:pt x="0" y="0"/>
                  </a:moveTo>
                  <a:lnTo>
                    <a:pt x="0" y="519"/>
                  </a:lnTo>
                  <a:lnTo>
                    <a:pt x="510" y="709"/>
                  </a:lnTo>
                  <a:lnTo>
                    <a:pt x="510" y="93"/>
                  </a:lnTo>
                  <a:lnTo>
                    <a:pt x="0" y="0"/>
                  </a:lnTo>
                </a:path>
              </a:pathLst>
            </a:custGeom>
            <a:solidFill>
              <a:srgbClr val="E4EAF8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58"/>
            <p:cNvSpPr>
              <a:spLocks/>
            </p:cNvSpPr>
            <p:nvPr/>
          </p:nvSpPr>
          <p:spPr bwMode="auto">
            <a:xfrm>
              <a:off x="3521" y="4275"/>
              <a:ext cx="307" cy="629"/>
            </a:xfrm>
            <a:custGeom>
              <a:avLst/>
              <a:gdLst>
                <a:gd name="T0" fmla="*/ 0 w 358"/>
                <a:gd name="T1" fmla="*/ 628 h 765"/>
                <a:gd name="T2" fmla="*/ 0 w 358"/>
                <a:gd name="T3" fmla="*/ 117 h 765"/>
                <a:gd name="T4" fmla="*/ 306 w 358"/>
                <a:gd name="T5" fmla="*/ 0 h 765"/>
                <a:gd name="T6" fmla="*/ 306 w 358"/>
                <a:gd name="T7" fmla="*/ 352 h 765"/>
                <a:gd name="T8" fmla="*/ 0 w 358"/>
                <a:gd name="T9" fmla="*/ 628 h 7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8"/>
                <a:gd name="T16" fmla="*/ 0 h 765"/>
                <a:gd name="T17" fmla="*/ 358 w 358"/>
                <a:gd name="T18" fmla="*/ 765 h 7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8" h="765">
                  <a:moveTo>
                    <a:pt x="0" y="764"/>
                  </a:moveTo>
                  <a:lnTo>
                    <a:pt x="0" y="142"/>
                  </a:lnTo>
                  <a:lnTo>
                    <a:pt x="357" y="0"/>
                  </a:lnTo>
                  <a:lnTo>
                    <a:pt x="357" y="428"/>
                  </a:lnTo>
                  <a:lnTo>
                    <a:pt x="0" y="764"/>
                  </a:lnTo>
                </a:path>
              </a:pathLst>
            </a:custGeom>
            <a:solidFill>
              <a:srgbClr val="87A2DD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59"/>
            <p:cNvSpPr>
              <a:spLocks/>
            </p:cNvSpPr>
            <p:nvPr/>
          </p:nvSpPr>
          <p:spPr bwMode="auto">
            <a:xfrm>
              <a:off x="3087" y="4233"/>
              <a:ext cx="747" cy="158"/>
            </a:xfrm>
            <a:custGeom>
              <a:avLst/>
              <a:gdLst>
                <a:gd name="T0" fmla="*/ 0 w 868"/>
                <a:gd name="T1" fmla="*/ 77 h 191"/>
                <a:gd name="T2" fmla="*/ 306 w 868"/>
                <a:gd name="T3" fmla="*/ 0 h 191"/>
                <a:gd name="T4" fmla="*/ 746 w 868"/>
                <a:gd name="T5" fmla="*/ 38 h 191"/>
                <a:gd name="T6" fmla="*/ 438 w 868"/>
                <a:gd name="T7" fmla="*/ 157 h 191"/>
                <a:gd name="T8" fmla="*/ 0 w 868"/>
                <a:gd name="T9" fmla="*/ 77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8"/>
                <a:gd name="T16" fmla="*/ 0 h 191"/>
                <a:gd name="T17" fmla="*/ 868 w 868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8" h="191">
                  <a:moveTo>
                    <a:pt x="0" y="93"/>
                  </a:moveTo>
                  <a:lnTo>
                    <a:pt x="355" y="0"/>
                  </a:lnTo>
                  <a:lnTo>
                    <a:pt x="867" y="46"/>
                  </a:lnTo>
                  <a:lnTo>
                    <a:pt x="509" y="190"/>
                  </a:lnTo>
                  <a:lnTo>
                    <a:pt x="0" y="93"/>
                  </a:lnTo>
                </a:path>
              </a:pathLst>
            </a:custGeom>
            <a:solidFill>
              <a:srgbClr val="C2D0EE"/>
            </a:solidFill>
            <a:ln w="12700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" name="AutoShape 13"/>
          <p:cNvSpPr>
            <a:spLocks noChangeArrowheads="1"/>
          </p:cNvSpPr>
          <p:nvPr/>
        </p:nvSpPr>
        <p:spPr bwMode="auto">
          <a:xfrm>
            <a:off x="652019" y="3755400"/>
            <a:ext cx="2067915" cy="1765468"/>
          </a:xfrm>
          <a:prstGeom prst="roundRect">
            <a:avLst>
              <a:gd name="adj" fmla="val 13745"/>
            </a:avLst>
          </a:prstGeom>
          <a:solidFill>
            <a:schemeClr val="bg1"/>
          </a:solidFill>
          <a:ln w="38100">
            <a:solidFill>
              <a:srgbClr val="DAE2F6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Freeform 33"/>
          <p:cNvSpPr>
            <a:spLocks/>
          </p:cNvSpPr>
          <p:nvPr/>
        </p:nvSpPr>
        <p:spPr bwMode="auto">
          <a:xfrm>
            <a:off x="873402" y="3049992"/>
            <a:ext cx="1106914" cy="1138006"/>
          </a:xfrm>
          <a:custGeom>
            <a:avLst/>
            <a:gdLst>
              <a:gd name="T0" fmla="*/ 0 w 511"/>
              <a:gd name="T1" fmla="*/ 0 h 710"/>
              <a:gd name="T2" fmla="*/ 0 w 511"/>
              <a:gd name="T3" fmla="*/ 427 h 710"/>
              <a:gd name="T4" fmla="*/ 439 w 511"/>
              <a:gd name="T5" fmla="*/ 583 h 710"/>
              <a:gd name="T6" fmla="*/ 439 w 511"/>
              <a:gd name="T7" fmla="*/ 76 h 710"/>
              <a:gd name="T8" fmla="*/ 0 w 511"/>
              <a:gd name="T9" fmla="*/ 0 h 7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1"/>
              <a:gd name="T16" fmla="*/ 0 h 710"/>
              <a:gd name="T17" fmla="*/ 511 w 511"/>
              <a:gd name="T18" fmla="*/ 710 h 7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1" h="710">
                <a:moveTo>
                  <a:pt x="0" y="0"/>
                </a:moveTo>
                <a:lnTo>
                  <a:pt x="0" y="519"/>
                </a:lnTo>
                <a:lnTo>
                  <a:pt x="510" y="709"/>
                </a:lnTo>
                <a:lnTo>
                  <a:pt x="510" y="93"/>
                </a:lnTo>
                <a:lnTo>
                  <a:pt x="0" y="0"/>
                </a:lnTo>
              </a:path>
            </a:pathLst>
          </a:custGeom>
          <a:solidFill>
            <a:srgbClr val="E4EAF8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Freeform 34"/>
          <p:cNvSpPr>
            <a:spLocks/>
          </p:cNvSpPr>
          <p:nvPr/>
        </p:nvSpPr>
        <p:spPr bwMode="auto">
          <a:xfrm>
            <a:off x="1965221" y="2962304"/>
            <a:ext cx="777355" cy="1225695"/>
          </a:xfrm>
          <a:custGeom>
            <a:avLst/>
            <a:gdLst>
              <a:gd name="T0" fmla="*/ 0 w 358"/>
              <a:gd name="T1" fmla="*/ 628 h 765"/>
              <a:gd name="T2" fmla="*/ 0 w 358"/>
              <a:gd name="T3" fmla="*/ 117 h 765"/>
              <a:gd name="T4" fmla="*/ 308 w 358"/>
              <a:gd name="T5" fmla="*/ 0 h 765"/>
              <a:gd name="T6" fmla="*/ 308 w 358"/>
              <a:gd name="T7" fmla="*/ 352 h 765"/>
              <a:gd name="T8" fmla="*/ 0 w 358"/>
              <a:gd name="T9" fmla="*/ 628 h 7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8"/>
              <a:gd name="T16" fmla="*/ 0 h 765"/>
              <a:gd name="T17" fmla="*/ 358 w 358"/>
              <a:gd name="T18" fmla="*/ 765 h 76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8" h="765">
                <a:moveTo>
                  <a:pt x="0" y="764"/>
                </a:moveTo>
                <a:lnTo>
                  <a:pt x="0" y="142"/>
                </a:lnTo>
                <a:lnTo>
                  <a:pt x="357" y="0"/>
                </a:lnTo>
                <a:lnTo>
                  <a:pt x="357" y="428"/>
                </a:lnTo>
                <a:lnTo>
                  <a:pt x="0" y="764"/>
                </a:lnTo>
              </a:path>
            </a:pathLst>
          </a:custGeom>
          <a:solidFill>
            <a:srgbClr val="87A2DD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35"/>
          <p:cNvSpPr>
            <a:spLocks/>
          </p:cNvSpPr>
          <p:nvPr/>
        </p:nvSpPr>
        <p:spPr bwMode="auto">
          <a:xfrm>
            <a:off x="873401" y="2901896"/>
            <a:ext cx="1879237" cy="307885"/>
          </a:xfrm>
          <a:custGeom>
            <a:avLst/>
            <a:gdLst>
              <a:gd name="T0" fmla="*/ 0 w 868"/>
              <a:gd name="T1" fmla="*/ 77 h 191"/>
              <a:gd name="T2" fmla="*/ 306 w 868"/>
              <a:gd name="T3" fmla="*/ 0 h 191"/>
              <a:gd name="T4" fmla="*/ 746 w 868"/>
              <a:gd name="T5" fmla="*/ 38 h 191"/>
              <a:gd name="T6" fmla="*/ 438 w 868"/>
              <a:gd name="T7" fmla="*/ 157 h 191"/>
              <a:gd name="T8" fmla="*/ 0 w 868"/>
              <a:gd name="T9" fmla="*/ 77 h 1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8"/>
              <a:gd name="T16" fmla="*/ 0 h 191"/>
              <a:gd name="T17" fmla="*/ 868 w 868"/>
              <a:gd name="T18" fmla="*/ 191 h 1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8" h="191">
                <a:moveTo>
                  <a:pt x="0" y="93"/>
                </a:moveTo>
                <a:lnTo>
                  <a:pt x="355" y="0"/>
                </a:lnTo>
                <a:lnTo>
                  <a:pt x="867" y="46"/>
                </a:lnTo>
                <a:lnTo>
                  <a:pt x="509" y="190"/>
                </a:lnTo>
                <a:lnTo>
                  <a:pt x="0" y="93"/>
                </a:lnTo>
              </a:path>
            </a:pathLst>
          </a:custGeom>
          <a:solidFill>
            <a:srgbClr val="C2D0EE"/>
          </a:solidFill>
          <a:ln w="12700" cap="rnd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" name="Rectangle 38"/>
          <p:cNvSpPr>
            <a:spLocks noChangeArrowheads="1"/>
          </p:cNvSpPr>
          <p:nvPr/>
        </p:nvSpPr>
        <p:spPr bwMode="auto">
          <a:xfrm>
            <a:off x="2420338" y="3281880"/>
            <a:ext cx="837851" cy="387534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Oval 37"/>
          <p:cNvSpPr>
            <a:spLocks noChangeArrowheads="1"/>
          </p:cNvSpPr>
          <p:nvPr/>
        </p:nvSpPr>
        <p:spPr bwMode="auto">
          <a:xfrm>
            <a:off x="2333961" y="3285413"/>
            <a:ext cx="172753" cy="389142"/>
          </a:xfrm>
          <a:prstGeom prst="ellipse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873401" y="3293736"/>
            <a:ext cx="109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成绩录入与修改</a:t>
            </a:r>
            <a:endParaRPr kumimoji="1" lang="zh-CN" altLang="en-US" sz="1200" dirty="0"/>
          </a:p>
        </p:txBody>
      </p:sp>
      <p:sp>
        <p:nvSpPr>
          <p:cNvPr id="65" name="文本框 64"/>
          <p:cNvSpPr txBox="1"/>
          <p:nvPr/>
        </p:nvSpPr>
        <p:spPr>
          <a:xfrm>
            <a:off x="3194859" y="3293736"/>
            <a:ext cx="1091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成绩查询</a:t>
            </a:r>
            <a:endParaRPr kumimoji="1" lang="zh-CN" altLang="en-US" sz="1200" dirty="0"/>
          </a:p>
        </p:txBody>
      </p:sp>
      <p:sp>
        <p:nvSpPr>
          <p:cNvPr id="66" name="文本框 65"/>
          <p:cNvSpPr txBox="1"/>
          <p:nvPr/>
        </p:nvSpPr>
        <p:spPr>
          <a:xfrm>
            <a:off x="5332116" y="3281881"/>
            <a:ext cx="1091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成绩通知</a:t>
            </a:r>
            <a:endParaRPr kumimoji="1" lang="zh-CN" altLang="en-US" sz="1200" dirty="0"/>
          </a:p>
        </p:txBody>
      </p:sp>
      <p:sp>
        <p:nvSpPr>
          <p:cNvPr id="67" name="文本框 66"/>
          <p:cNvSpPr txBox="1"/>
          <p:nvPr/>
        </p:nvSpPr>
        <p:spPr>
          <a:xfrm>
            <a:off x="7442798" y="3293736"/>
            <a:ext cx="1091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成绩预警</a:t>
            </a:r>
            <a:endParaRPr kumimoji="1" lang="zh-CN" altLang="en-US" sz="1200" dirty="0"/>
          </a:p>
        </p:txBody>
      </p:sp>
      <p:sp>
        <p:nvSpPr>
          <p:cNvPr id="68" name="文本框 67"/>
          <p:cNvSpPr txBox="1"/>
          <p:nvPr/>
        </p:nvSpPr>
        <p:spPr>
          <a:xfrm>
            <a:off x="9671720" y="3295781"/>
            <a:ext cx="1091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成绩分析</a:t>
            </a:r>
            <a:endParaRPr kumimoji="1" lang="zh-CN" altLang="en-US" sz="1200" dirty="0"/>
          </a:p>
        </p:txBody>
      </p:sp>
      <p:sp>
        <p:nvSpPr>
          <p:cNvPr id="69" name="文本框 68"/>
          <p:cNvSpPr txBox="1"/>
          <p:nvPr/>
        </p:nvSpPr>
        <p:spPr>
          <a:xfrm>
            <a:off x="888495" y="4187999"/>
            <a:ext cx="168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老师登录后可以将</a:t>
            </a:r>
            <a:r>
              <a:rPr kumimoji="1" lang="en-US" altLang="zh-CN" sz="1200" dirty="0" smtClean="0"/>
              <a:t>excel</a:t>
            </a:r>
            <a:r>
              <a:rPr kumimoji="1" lang="zh-CN" altLang="en-US" sz="1200" dirty="0" smtClean="0"/>
              <a:t>中学生信息导入网站中，并能在发现记录错误进行修改</a:t>
            </a:r>
            <a:endParaRPr kumimoji="1" lang="zh-CN" altLang="en-US" sz="1200" dirty="0"/>
          </a:p>
        </p:txBody>
      </p:sp>
      <p:sp>
        <p:nvSpPr>
          <p:cNvPr id="70" name="文本框 69"/>
          <p:cNvSpPr txBox="1"/>
          <p:nvPr/>
        </p:nvSpPr>
        <p:spPr>
          <a:xfrm>
            <a:off x="3194860" y="4187999"/>
            <a:ext cx="168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老师和学生都可以进行成绩查询，但是显示的内容不同，学生只能看自己的成绩。</a:t>
            </a:r>
            <a:endParaRPr kumimoji="1" lang="zh-CN" altLang="en-US" sz="1200" dirty="0"/>
          </a:p>
        </p:txBody>
      </p:sp>
      <p:sp>
        <p:nvSpPr>
          <p:cNvPr id="71" name="文本框 70"/>
          <p:cNvSpPr txBox="1"/>
          <p:nvPr/>
        </p:nvSpPr>
        <p:spPr>
          <a:xfrm>
            <a:off x="5317022" y="4187999"/>
            <a:ext cx="168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老师通过学生注册账号的邮箱信息，给每位学生发送成绩。</a:t>
            </a:r>
            <a:endParaRPr kumimoji="1" lang="zh-CN" altLang="en-US" sz="1200" dirty="0"/>
          </a:p>
        </p:txBody>
      </p:sp>
      <p:sp>
        <p:nvSpPr>
          <p:cNvPr id="72" name="文本框 71"/>
          <p:cNvSpPr txBox="1"/>
          <p:nvPr/>
        </p:nvSpPr>
        <p:spPr>
          <a:xfrm>
            <a:off x="7490284" y="4187999"/>
            <a:ext cx="168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老师对成绩不及格的学生发送即时预警通知。</a:t>
            </a:r>
            <a:endParaRPr kumimoji="1" lang="zh-CN" altLang="en-US" sz="12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681783" y="4187999"/>
            <a:ext cx="1680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老师对学生成绩进行统计分析。</a:t>
            </a:r>
            <a:endParaRPr kumimoji="1" lang="zh-CN" alt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2457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44830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老师活动图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33" name="图片 32"/>
          <p:cNvPicPr/>
          <p:nvPr/>
        </p:nvPicPr>
        <p:blipFill>
          <a:blip r:embed="rId3"/>
          <a:stretch>
            <a:fillRect/>
          </a:stretch>
        </p:blipFill>
        <p:spPr>
          <a:xfrm>
            <a:off x="2570783" y="1844824"/>
            <a:ext cx="7036076" cy="39933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9641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44830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学生活动图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659015" y="1628800"/>
            <a:ext cx="2294184" cy="4405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4113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管理系统：需求获取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9" y="1334544"/>
            <a:ext cx="8680213" cy="541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66527" y="4293096"/>
            <a:ext cx="6552728" cy="245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60026" y="3717032"/>
            <a:ext cx="648072" cy="323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03031" y="3677135"/>
            <a:ext cx="648072" cy="363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95119" y="3677135"/>
            <a:ext cx="792088" cy="363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02524" y="4293096"/>
            <a:ext cx="1872208" cy="245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TextBox 14"/>
          <p:cNvSpPr txBox="1"/>
          <p:nvPr/>
        </p:nvSpPr>
        <p:spPr>
          <a:xfrm>
            <a:off x="5019055" y="4466931"/>
            <a:ext cx="163601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r>
              <a:rPr lang="zh-CN" altLang="en-US" sz="1400" b="1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课程信息</a:t>
            </a:r>
            <a:endParaRPr lang="zh-CN" altLang="en-US" sz="1400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7120620" y="4464940"/>
            <a:ext cx="163601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实时更新通告栏</a:t>
            </a:r>
            <a:endParaRPr lang="zh-CN" altLang="en-US" sz="1400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1640741" y="3878959"/>
            <a:ext cx="163601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管理上传文件</a:t>
            </a:r>
            <a:endParaRPr lang="zh-CN" altLang="en-US" sz="1400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14"/>
          <p:cNvSpPr txBox="1"/>
          <p:nvPr/>
        </p:nvSpPr>
        <p:spPr>
          <a:xfrm>
            <a:off x="3453676" y="3854682"/>
            <a:ext cx="163601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维护留言板</a:t>
            </a:r>
            <a:endParaRPr lang="zh-CN" altLang="en-US" sz="1400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4"/>
          <p:cNvSpPr txBox="1"/>
          <p:nvPr/>
        </p:nvSpPr>
        <p:spPr>
          <a:xfrm>
            <a:off x="6302611" y="3884708"/>
            <a:ext cx="2172828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400" b="1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en-US" sz="1400" b="1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试题库、编辑试卷</a:t>
            </a:r>
            <a:endParaRPr lang="zh-CN" altLang="en-US" sz="1400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14"/>
          <p:cNvSpPr txBox="1"/>
          <p:nvPr/>
        </p:nvSpPr>
        <p:spPr>
          <a:xfrm>
            <a:off x="8979495" y="1484784"/>
            <a:ext cx="3096344" cy="4666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所有管理员的权限都一样么？</a:t>
            </a:r>
            <a:endParaRPr lang="en-US" altLang="zh-CN" b="1" kern="0" dirty="0" smtClean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权限分配</a:t>
            </a:r>
            <a:endParaRPr lang="en-US" altLang="zh-CN" b="1" kern="0" dirty="0" smtClean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b="1" kern="0" dirty="0" smtClean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学生、老师的账户怎么维护？</a:t>
            </a:r>
            <a:endParaRPr lang="en-US" altLang="zh-CN" b="1" kern="0" dirty="0" smtClean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密码重置，账户删除</a:t>
            </a:r>
            <a:endParaRPr lang="en-US" altLang="zh-CN" b="1" kern="0" dirty="0" smtClean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b="1" kern="0" dirty="0" smtClean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账户能直接申请吗？</a:t>
            </a:r>
            <a:endParaRPr lang="en-US" altLang="zh-CN" b="1" kern="0" dirty="0" smtClean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教师账户申请审批</a:t>
            </a:r>
            <a:endParaRPr lang="en-US" altLang="zh-CN" b="1" kern="0" dirty="0" smtClean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b="1" kern="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管理员账户能直接申请吗？</a:t>
            </a:r>
            <a:endParaRPr lang="en-US" altLang="zh-CN" b="1" kern="0" dirty="0" smtClean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---</a:t>
            </a:r>
            <a:r>
              <a:rPr lang="zh-CN" altLang="en-US" b="1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新增管理员</a:t>
            </a:r>
            <a:endParaRPr lang="en-US" altLang="zh-CN" b="1" kern="0" dirty="0" smtClean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en-US" altLang="zh-CN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1400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841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  <p:bldP spid="4" grpId="0" animBg="1"/>
      <p:bldP spid="18" grpId="0" animBg="1"/>
      <p:bldP spid="19" grpId="0" animBg="1"/>
      <p:bldP spid="20" grpId="0" animBg="1"/>
      <p:bldP spid="21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818833" y="1437025"/>
            <a:ext cx="1584177" cy="4968552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用户管理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查看学生、教师、管理员账户列表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删除账户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重置密码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审批教师账户申请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新增管理员</a:t>
            </a:r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7434" y="1437025"/>
            <a:ext cx="1567384" cy="4968552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登录管理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查看管理员账户状态列表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分配管理员权限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sz="14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sz="1400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zh-CN" altLang="en-US" sz="1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46462" y="1436843"/>
            <a:ext cx="1602704" cy="4968733"/>
          </a:xfrm>
          <a:prstGeom prst="rect">
            <a:avLst/>
          </a:prstGeom>
          <a:solidFill>
            <a:srgbClr val="777777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试题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查看试题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修改试题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删除试题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查看试卷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修改试卷</a:t>
            </a:r>
            <a:endParaRPr lang="zh-CN" altLang="en-US" sz="1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01958" y="1437025"/>
            <a:ext cx="1602704" cy="49685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文件管理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查看文件列表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查看文件信息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下载文件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传文件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删除文件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47246" y="1436843"/>
            <a:ext cx="1602704" cy="49687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课程信息管理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查看课程信息板块内容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修改课程信息板块内容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下载教师修改提案文档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删除教师修改提案文档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785170" y="1437024"/>
            <a:ext cx="1602616" cy="4968551"/>
          </a:xfrm>
          <a:prstGeom prst="rect">
            <a:avLst/>
          </a:prstGeom>
          <a:solidFill>
            <a:srgbClr val="FF9504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留言板管理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查看留言板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删除留言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508173" y="1405651"/>
            <a:ext cx="1603091" cy="499992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通告栏管理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查看通告栏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修改通告标题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修改通告超链接</a:t>
            </a: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b="1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Tx/>
              <a:buAutoNum type="arabicPeriod"/>
            </a:pPr>
            <a:endParaRPr lang="zh-CN" altLang="en-US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194519" y="696235"/>
            <a:ext cx="2801814" cy="544830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管理系统：需求分析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93814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管理系统：需求分析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pic>
        <p:nvPicPr>
          <p:cNvPr id="9" name="图片 8" descr="C:\Users\WangShuo\Desktop\UseCaseDiagramaaa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967" y="1259543"/>
            <a:ext cx="3744416" cy="559845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01507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管理系统：需求规格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6607" y="1412776"/>
            <a:ext cx="10192381" cy="5078313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prstClr val="black"/>
                </a:solidFill>
              </a:rPr>
              <a:t>用户管理</a:t>
            </a:r>
            <a:endParaRPr lang="zh-CN" altLang="zh-CN" dirty="0">
              <a:solidFill>
                <a:prstClr val="black"/>
              </a:solidFill>
            </a:endParaRPr>
          </a:p>
          <a:p>
            <a:r>
              <a:rPr lang="zh-CN" altLang="zh-CN" b="1" dirty="0">
                <a:solidFill>
                  <a:prstClr val="black"/>
                </a:solidFill>
              </a:rPr>
              <a:t>用例描述：</a:t>
            </a:r>
            <a:r>
              <a:rPr lang="zh-CN" altLang="zh-CN" dirty="0">
                <a:solidFill>
                  <a:prstClr val="black"/>
                </a:solidFill>
              </a:rPr>
              <a:t>用户管理主要用来管理和维护所有用户及相关信息。拥有此权限的管理员可以使用的功能有：新增管理员（自定义用户名和密码），同意或拒绝教师账号的注册申请，删除用户账号，重置用户密码。 </a:t>
            </a:r>
          </a:p>
          <a:p>
            <a:r>
              <a:rPr lang="zh-CN" altLang="zh-CN" b="1" dirty="0">
                <a:solidFill>
                  <a:prstClr val="black"/>
                </a:solidFill>
              </a:rPr>
              <a:t>执行者：</a:t>
            </a:r>
            <a:r>
              <a:rPr lang="zh-CN" altLang="zh-CN" dirty="0">
                <a:solidFill>
                  <a:prstClr val="black"/>
                </a:solidFill>
              </a:rPr>
              <a:t>用户管理员</a:t>
            </a:r>
          </a:p>
          <a:p>
            <a:r>
              <a:rPr lang="zh-CN" altLang="zh-CN" b="1" dirty="0">
                <a:solidFill>
                  <a:prstClr val="black"/>
                </a:solidFill>
              </a:rPr>
              <a:t>前置条件：</a:t>
            </a:r>
            <a:r>
              <a:rPr lang="zh-CN" altLang="zh-CN" dirty="0">
                <a:solidFill>
                  <a:prstClr val="black"/>
                </a:solidFill>
              </a:rPr>
              <a:t>管理员成功登录管理系统，拥有此项功能的使用权限。</a:t>
            </a:r>
          </a:p>
          <a:p>
            <a:r>
              <a:rPr lang="zh-CN" altLang="zh-CN" b="1" dirty="0">
                <a:solidFill>
                  <a:prstClr val="black"/>
                </a:solidFill>
              </a:rPr>
              <a:t>后置条件：</a:t>
            </a:r>
            <a:r>
              <a:rPr lang="zh-CN" altLang="zh-CN" dirty="0">
                <a:solidFill>
                  <a:prstClr val="black"/>
                </a:solidFill>
              </a:rPr>
              <a:t>用户管理维护成功后，数据库中用户管理的相关数据将随之变化，新增的管理员账户将可以登录管理系统，申请通过的教师账户可以登录</a:t>
            </a:r>
            <a:r>
              <a:rPr lang="en-US" altLang="zh-CN" dirty="0">
                <a:solidFill>
                  <a:prstClr val="black"/>
                </a:solidFill>
              </a:rPr>
              <a:t>SPM</a:t>
            </a:r>
            <a:r>
              <a:rPr lang="zh-CN" altLang="zh-CN" dirty="0">
                <a:solidFill>
                  <a:prstClr val="black"/>
                </a:solidFill>
              </a:rPr>
              <a:t>系统，申请未通过的教师账户将会被删除，密码被重置的账户的密码被修改为缺省值。</a:t>
            </a:r>
          </a:p>
          <a:p>
            <a:r>
              <a:rPr lang="zh-CN" altLang="zh-CN" b="1" dirty="0">
                <a:solidFill>
                  <a:prstClr val="black"/>
                </a:solidFill>
              </a:rPr>
              <a:t>基本路径：</a:t>
            </a:r>
            <a:endParaRPr lang="zh-CN" altLang="zh-CN" dirty="0">
              <a:solidFill>
                <a:prstClr val="black"/>
              </a:solidFill>
            </a:endParaRPr>
          </a:p>
          <a:p>
            <a:r>
              <a:rPr lang="zh-CN" altLang="zh-CN" dirty="0">
                <a:solidFill>
                  <a:prstClr val="black"/>
                </a:solidFill>
              </a:rPr>
              <a:t>进入用户管理界面，可以选择用户类型（学生、教师和管理员）来查看相应的用户列表；</a:t>
            </a:r>
          </a:p>
          <a:p>
            <a:r>
              <a:rPr lang="zh-CN" altLang="zh-CN" dirty="0">
                <a:solidFill>
                  <a:prstClr val="black"/>
                </a:solidFill>
              </a:rPr>
              <a:t>可以对学生账户进行删除和密码重置操作；</a:t>
            </a:r>
          </a:p>
          <a:p>
            <a:r>
              <a:rPr lang="zh-CN" altLang="zh-CN" dirty="0">
                <a:solidFill>
                  <a:prstClr val="black"/>
                </a:solidFill>
              </a:rPr>
              <a:t>可以对教师账户进行删除和密码重置操作；</a:t>
            </a:r>
          </a:p>
          <a:p>
            <a:r>
              <a:rPr lang="zh-CN" altLang="zh-CN" dirty="0">
                <a:solidFill>
                  <a:prstClr val="black"/>
                </a:solidFill>
              </a:rPr>
              <a:t>可以对管理员账户进行删除和密码重置操作；</a:t>
            </a:r>
          </a:p>
          <a:p>
            <a:r>
              <a:rPr lang="zh-CN" altLang="zh-CN" dirty="0">
                <a:solidFill>
                  <a:prstClr val="black"/>
                </a:solidFill>
              </a:rPr>
              <a:t>可以查看教师账户申请列表，每项后面有“同意”和“拒绝”两个按钮，若点击“同意”，对应的教师账户将被加入到教师账户列表，若点击“拒绝”，对应申请信息将被删除。</a:t>
            </a:r>
          </a:p>
          <a:p>
            <a:r>
              <a:rPr lang="zh-CN" altLang="zh-CN" dirty="0">
                <a:solidFill>
                  <a:prstClr val="black"/>
                </a:solidFill>
              </a:rPr>
              <a:t>可以点击管理员账户列表下面的“新增管理员”按钮，通过输入新的账户和密码来新增管理员，新增的管理员将拥有最低权限。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41349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44830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管理系统：需求规格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pic>
        <p:nvPicPr>
          <p:cNvPr id="6" name="图片 5" descr="C:\Users\WangShuo\Desktop\用户管理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16" y="1304286"/>
            <a:ext cx="10371318" cy="5581413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5338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0" name="矩形 129"/>
          <p:cNvSpPr/>
          <p:nvPr/>
        </p:nvSpPr>
        <p:spPr>
          <a:xfrm>
            <a:off x="0" y="-27384"/>
            <a:ext cx="554559" cy="576064"/>
          </a:xfrm>
          <a:prstGeom prst="rect">
            <a:avLst/>
          </a:prstGeom>
          <a:gradFill flip="none" rotWithShape="1">
            <a:gsLst>
              <a:gs pos="0">
                <a:srgbClr val="FF9300"/>
              </a:gs>
              <a:gs pos="47000">
                <a:srgbClr val="FF9300"/>
              </a:gs>
              <a:gs pos="100000">
                <a:srgbClr val="FFA52D"/>
              </a:gs>
            </a:gsLst>
            <a:lin ang="135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  <a:latin typeface="Calibri"/>
              <a:ea typeface="宋体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865167" y="1291293"/>
            <a:ext cx="1296144" cy="1296000"/>
          </a:xfrm>
          <a:prstGeom prst="ellipse">
            <a:avLst/>
          </a:prstGeom>
          <a:solidFill>
            <a:srgbClr val="FF96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招标书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865167" y="2930750"/>
            <a:ext cx="1296144" cy="1296000"/>
          </a:xfrm>
          <a:prstGeom prst="ellipse">
            <a:avLst/>
          </a:prstGeom>
          <a:solidFill>
            <a:srgbClr val="FF96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与客户交流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9" name="五边形 168"/>
          <p:cNvSpPr/>
          <p:nvPr/>
        </p:nvSpPr>
        <p:spPr>
          <a:xfrm>
            <a:off x="554559" y="332656"/>
            <a:ext cx="12385376" cy="504056"/>
          </a:xfrm>
          <a:prstGeom prst="homePlate">
            <a:avLst/>
          </a:prstGeom>
          <a:gradFill flip="none" rotWithShape="1">
            <a:gsLst>
              <a:gs pos="0">
                <a:srgbClr val="FFA52D"/>
              </a:gs>
              <a:gs pos="20000">
                <a:srgbClr val="FFA52D"/>
              </a:gs>
              <a:gs pos="100000">
                <a:srgbClr val="FF9600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grpSp>
        <p:nvGrpSpPr>
          <p:cNvPr id="20" name="组合 130"/>
          <p:cNvGrpSpPr/>
          <p:nvPr/>
        </p:nvGrpSpPr>
        <p:grpSpPr>
          <a:xfrm>
            <a:off x="-2444986" y="-726935"/>
            <a:ext cx="5519826" cy="1944600"/>
            <a:chOff x="-2444986" y="-726935"/>
            <a:chExt cx="5519826" cy="1944600"/>
          </a:xfrm>
        </p:grpSpPr>
        <p:sp>
          <p:nvSpPr>
            <p:cNvPr id="15" name="五边形 14"/>
            <p:cNvSpPr/>
            <p:nvPr/>
          </p:nvSpPr>
          <p:spPr>
            <a:xfrm>
              <a:off x="531700" y="329117"/>
              <a:ext cx="2543140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/>
                </a:gs>
                <a:gs pos="20000">
                  <a:srgbClr val="FF9C19"/>
                </a:gs>
                <a:gs pos="100000">
                  <a:srgbClr val="FFA52D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698575" y="311055"/>
              <a:ext cx="2103239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>
                  <a:solidFill>
                    <a:sysClr val="window" lastClr="C7EDCC"/>
                  </a:solidFill>
                  <a:latin typeface="微软雅黑" pitchFamily="34" charset="-122"/>
                  <a:ea typeface="微软雅黑" pitchFamily="34" charset="-122"/>
                </a:rPr>
                <a:t>需求获取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-192904" y="479665"/>
              <a:ext cx="1440000" cy="36000"/>
            </a:xfrm>
            <a:prstGeom prst="rect">
              <a:avLst/>
            </a:prstGeom>
            <a:gradFill>
              <a:gsLst>
                <a:gs pos="49628">
                  <a:srgbClr val="FF9504"/>
                </a:gs>
                <a:gs pos="2000">
                  <a:sysClr val="window" lastClr="C7EDCC">
                    <a:alpha val="0"/>
                  </a:sysClr>
                </a:gs>
                <a:gs pos="100000">
                  <a:sysClr val="window" lastClr="C7EDCC">
                    <a:alpha val="0"/>
                  </a:sysClr>
                </a:gs>
              </a:gsLst>
              <a:lin ang="108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" name="矩形 2"/>
            <p:cNvSpPr/>
            <p:nvPr/>
          </p:nvSpPr>
          <p:spPr>
            <a:xfrm>
              <a:off x="-2444986" y="-726935"/>
              <a:ext cx="2988996" cy="1581922"/>
            </a:xfrm>
            <a:custGeom>
              <a:avLst/>
              <a:gdLst>
                <a:gd name="connsiteX0" fmla="*/ 0 w 2988996"/>
                <a:gd name="connsiteY0" fmla="*/ 0 h 1581922"/>
                <a:gd name="connsiteX1" fmla="*/ 2977274 w 2988996"/>
                <a:gd name="connsiteY1" fmla="*/ 1042696 h 1581922"/>
                <a:gd name="connsiteX2" fmla="*/ 2988996 w 2988996"/>
                <a:gd name="connsiteY2" fmla="*/ 1581922 h 1581922"/>
                <a:gd name="connsiteX3" fmla="*/ 11723 w 2988996"/>
                <a:gd name="connsiteY3" fmla="*/ 1002590 h 1581922"/>
                <a:gd name="connsiteX4" fmla="*/ 0 w 2988996"/>
                <a:gd name="connsiteY4" fmla="*/ 0 h 1581922"/>
                <a:gd name="connsiteX0" fmla="*/ 0 w 2988996"/>
                <a:gd name="connsiteY0" fmla="*/ 0 h 1581922"/>
                <a:gd name="connsiteX1" fmla="*/ 2977274 w 2988996"/>
                <a:gd name="connsiteY1" fmla="*/ 1042696 h 1581922"/>
                <a:gd name="connsiteX2" fmla="*/ 2988996 w 2988996"/>
                <a:gd name="connsiteY2" fmla="*/ 1581922 h 1581922"/>
                <a:gd name="connsiteX3" fmla="*/ 0 w 2988996"/>
                <a:gd name="connsiteY3" fmla="*/ 779851 h 1581922"/>
                <a:gd name="connsiteX4" fmla="*/ 0 w 2988996"/>
                <a:gd name="connsiteY4" fmla="*/ 0 h 158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96" h="1581922">
                  <a:moveTo>
                    <a:pt x="0" y="0"/>
                  </a:moveTo>
                  <a:lnTo>
                    <a:pt x="2977274" y="1042696"/>
                  </a:lnTo>
                  <a:lnTo>
                    <a:pt x="2988996" y="1581922"/>
                  </a:lnTo>
                  <a:lnTo>
                    <a:pt x="0" y="77985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9300"/>
                </a:gs>
                <a:gs pos="47000">
                  <a:srgbClr val="FF9C19"/>
                </a:gs>
                <a:gs pos="100000">
                  <a:srgbClr val="FFA52D"/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44" name="椭圆 43"/>
          <p:cNvSpPr/>
          <p:nvPr/>
        </p:nvSpPr>
        <p:spPr>
          <a:xfrm>
            <a:off x="865167" y="4591303"/>
            <a:ext cx="1296144" cy="1296000"/>
          </a:xfrm>
          <a:prstGeom prst="ellipse">
            <a:avLst/>
          </a:prstGeom>
          <a:solidFill>
            <a:srgbClr val="FF96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会议讨论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382148"/>
              </p:ext>
            </p:extLst>
          </p:nvPr>
        </p:nvGraphicFramePr>
        <p:xfrm>
          <a:off x="2785853" y="1340768"/>
          <a:ext cx="8137857" cy="489654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12619"/>
                <a:gridCol w="2712619"/>
                <a:gridCol w="2712619"/>
              </a:tblGrid>
              <a:tr h="8702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 smtClean="0"/>
                        <a:t>教师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 smtClean="0"/>
                        <a:t>学生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 smtClean="0"/>
                        <a:t>管理员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026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网站注册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网站登录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查看选课名单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确认或删除选课学生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录入成绩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查看成绩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上传或删除文件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网站注册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网站登录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确认选课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查看成绩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进行网上测试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下载文件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登录管理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用户管理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成绩管理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课程信息管理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试题管理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文件管理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留言板管理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通告栏管理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435151"/>
              </p:ext>
            </p:extLst>
          </p:nvPr>
        </p:nvGraphicFramePr>
        <p:xfrm>
          <a:off x="2570783" y="1291292"/>
          <a:ext cx="8928990" cy="509003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5798"/>
                <a:gridCol w="1785798"/>
                <a:gridCol w="1785798"/>
                <a:gridCol w="1785798"/>
                <a:gridCol w="1785798"/>
              </a:tblGrid>
              <a:tr h="10628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界面需求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响应时间需求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可靠性需求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可扩展性需求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系统安全性需求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271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页面内容准确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术语规范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行文格式统一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菜单布局合理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导航指示明确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界面清新悦目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色彩和谐自然</a:t>
                      </a:r>
                      <a:endParaRPr lang="en-US" altLang="zh-CN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系统反应时间在</a:t>
                      </a:r>
                      <a:r>
                        <a:rPr lang="en-US" altLang="zh-CN" sz="2000" dirty="0" smtClean="0"/>
                        <a:t>3</a:t>
                      </a:r>
                      <a:r>
                        <a:rPr lang="zh-CN" altLang="en-US" sz="2000" dirty="0" smtClean="0"/>
                        <a:t>秒以内</a:t>
                      </a:r>
                      <a:endParaRPr lang="en-US" altLang="zh-CN" sz="2000" dirty="0" smtClean="0"/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能检测到异常情况，避免长时间等待甚至无响应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保证多名用户同时在客户端登录，正确提示相关内容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功能可扩展，适应用户的未来需求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/>
                        <a:t>具有权限管理功能，各功能块需有相应权限方能进入</a:t>
                      </a:r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7937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111" grpId="0" animBg="1"/>
      <p:bldP spid="169" grpId="0" animBg="1"/>
      <p:bldP spid="4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44830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管理系统：需求验证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1994719" y="3110329"/>
            <a:ext cx="309634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800" b="1" kern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与客户进行沟通</a:t>
            </a:r>
            <a:endParaRPr lang="en-US" altLang="zh-CN" sz="2800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defRPr/>
            </a:pPr>
            <a:endParaRPr lang="zh-CN" altLang="en-US" sz="2000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6080376" y="1484784"/>
            <a:ext cx="5256584" cy="4303686"/>
          </a:xfrm>
          <a:prstGeom prst="rect">
            <a:avLst/>
          </a:prstGeom>
        </p:spPr>
        <p:txBody>
          <a:bodyPr/>
          <a:lstStyle>
            <a:lvl1pPr marL="457326" indent="-457326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872" indent="-3811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419" indent="-30488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187" indent="-30488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954" indent="-30488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需求是正确的吗？</a:t>
            </a:r>
          </a:p>
          <a:p>
            <a:pP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需求是一致的吗？</a:t>
            </a:r>
          </a:p>
          <a:p>
            <a:pP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需求是完全的吗？</a:t>
            </a:r>
          </a:p>
          <a:p>
            <a:pP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需求是实际可行的吗？</a:t>
            </a:r>
          </a:p>
          <a:p>
            <a:pP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需求是必要的吗？</a:t>
            </a:r>
          </a:p>
          <a:p>
            <a:pP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需求是可检验的吗？</a:t>
            </a:r>
          </a:p>
          <a:p>
            <a:pP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需求是可跟踪的吗？</a:t>
            </a:r>
          </a:p>
          <a:p>
            <a:pPr>
              <a:buFont typeface="Wingdings" pitchFamily="2" charset="2"/>
              <a:buChar char="q"/>
            </a:pPr>
            <a:r>
              <a:rPr lang="zh-CN" altLang="en-US" sz="2800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最后的签字</a:t>
            </a:r>
          </a:p>
          <a:p>
            <a:pPr lvl="1"/>
            <a:endParaRPr lang="en-US" altLang="zh-CN" sz="2400" dirty="0">
              <a:solidFill>
                <a:prstClr val="black"/>
              </a:solidFill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961141" y="1628800"/>
            <a:ext cx="936104" cy="3600400"/>
          </a:xfrm>
          <a:prstGeom prst="leftBrac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2879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  <p:bldP spid="7" grpId="0"/>
      <p:bldP spid="9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0388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40" name="TextBox 14"/>
          <p:cNvSpPr txBox="1"/>
          <p:nvPr/>
        </p:nvSpPr>
        <p:spPr>
          <a:xfrm>
            <a:off x="194519" y="696235"/>
            <a:ext cx="2801814" cy="544830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变更控制过程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3" name="Rectangle 58"/>
          <p:cNvSpPr>
            <a:spLocks noChangeArrowheads="1"/>
          </p:cNvSpPr>
          <p:nvPr/>
        </p:nvSpPr>
        <p:spPr bwMode="auto">
          <a:xfrm>
            <a:off x="152400" y="152400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9" name="流程图: 终止 98"/>
          <p:cNvSpPr/>
          <p:nvPr/>
        </p:nvSpPr>
        <p:spPr>
          <a:xfrm>
            <a:off x="626567" y="2334362"/>
            <a:ext cx="1296144" cy="590582"/>
          </a:xfrm>
          <a:prstGeom prst="flowChartTermina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+mn-ea"/>
              </a:rPr>
              <a:t>递交变更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102" name="直接箭头连接符 101"/>
          <p:cNvCxnSpPr/>
          <p:nvPr/>
        </p:nvCxnSpPr>
        <p:spPr>
          <a:xfrm>
            <a:off x="1922711" y="2629653"/>
            <a:ext cx="792088" cy="7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2714799" y="2334362"/>
            <a:ext cx="1296144" cy="59058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变更请求</a:t>
            </a:r>
            <a:endParaRPr lang="zh-CN" altLang="en-US" sz="1600" b="1" dirty="0"/>
          </a:p>
        </p:txBody>
      </p:sp>
      <p:sp>
        <p:nvSpPr>
          <p:cNvPr id="104" name="流程图: 终止 103"/>
          <p:cNvSpPr/>
          <p:nvPr/>
        </p:nvSpPr>
        <p:spPr>
          <a:xfrm>
            <a:off x="5450971" y="1822824"/>
            <a:ext cx="1368152" cy="541649"/>
          </a:xfrm>
          <a:prstGeom prst="flowChartTermina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检查变更</a:t>
            </a:r>
            <a:endParaRPr lang="zh-CN" altLang="en-US" sz="1600" b="1" dirty="0"/>
          </a:p>
        </p:txBody>
      </p:sp>
      <p:cxnSp>
        <p:nvCxnSpPr>
          <p:cNvPr id="106" name="直接箭头连接符 105"/>
          <p:cNvCxnSpPr/>
          <p:nvPr/>
        </p:nvCxnSpPr>
        <p:spPr>
          <a:xfrm flipH="1">
            <a:off x="6133339" y="2356960"/>
            <a:ext cx="295" cy="4596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7" name="流程图: 决策 106"/>
          <p:cNvSpPr/>
          <p:nvPr/>
        </p:nvSpPr>
        <p:spPr>
          <a:xfrm>
            <a:off x="6031230" y="2809909"/>
            <a:ext cx="225994" cy="216024"/>
          </a:xfrm>
          <a:prstGeom prst="flowChartDecisi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9" name="肘形连接符 108"/>
          <p:cNvCxnSpPr>
            <a:stCxn id="107" idx="1"/>
            <a:endCxn id="116" idx="0"/>
          </p:cNvCxnSpPr>
          <p:nvPr/>
        </p:nvCxnSpPr>
        <p:spPr>
          <a:xfrm rot="10800000" flipV="1">
            <a:off x="5277486" y="2917920"/>
            <a:ext cx="753745" cy="57880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5" name="肘形连接符 114"/>
          <p:cNvCxnSpPr>
            <a:stCxn id="107" idx="3"/>
            <a:endCxn id="118" idx="0"/>
          </p:cNvCxnSpPr>
          <p:nvPr/>
        </p:nvCxnSpPr>
        <p:spPr>
          <a:xfrm>
            <a:off x="6257224" y="2917921"/>
            <a:ext cx="761017" cy="54704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6" name="流程图: 终止 115"/>
          <p:cNvSpPr/>
          <p:nvPr/>
        </p:nvSpPr>
        <p:spPr>
          <a:xfrm>
            <a:off x="4675387" y="3496728"/>
            <a:ext cx="1204196" cy="621525"/>
          </a:xfrm>
          <a:prstGeom prst="flowChartTermina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忽略变更</a:t>
            </a:r>
            <a:endParaRPr lang="zh-CN" altLang="en-US" sz="1600" b="1" dirty="0"/>
          </a:p>
        </p:txBody>
      </p:sp>
      <p:sp>
        <p:nvSpPr>
          <p:cNvPr id="118" name="流程图: 终止 117"/>
          <p:cNvSpPr/>
          <p:nvPr/>
        </p:nvSpPr>
        <p:spPr>
          <a:xfrm>
            <a:off x="6416143" y="3464963"/>
            <a:ext cx="1204196" cy="635558"/>
          </a:xfrm>
          <a:prstGeom prst="flowChartTerminato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注册变更</a:t>
            </a:r>
            <a:endParaRPr lang="zh-CN" altLang="en-US" sz="1600" b="1" dirty="0"/>
          </a:p>
        </p:txBody>
      </p:sp>
      <p:sp>
        <p:nvSpPr>
          <p:cNvPr id="119" name="流程图: 终止 118"/>
          <p:cNvSpPr/>
          <p:nvPr/>
        </p:nvSpPr>
        <p:spPr>
          <a:xfrm>
            <a:off x="9960223" y="1835168"/>
            <a:ext cx="1204196" cy="524644"/>
          </a:xfrm>
          <a:prstGeom prst="flowChartTermina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实现分析</a:t>
            </a:r>
            <a:endParaRPr lang="zh-CN" altLang="en-US" sz="1600" b="1" dirty="0"/>
          </a:p>
        </p:txBody>
      </p:sp>
      <p:sp>
        <p:nvSpPr>
          <p:cNvPr id="120" name="流程图: 终止 119"/>
          <p:cNvSpPr/>
          <p:nvPr/>
        </p:nvSpPr>
        <p:spPr>
          <a:xfrm>
            <a:off x="9660659" y="2893203"/>
            <a:ext cx="1803324" cy="635558"/>
          </a:xfrm>
          <a:prstGeom prst="flowChartTermina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成本</a:t>
            </a:r>
            <a:r>
              <a:rPr lang="en-US" altLang="zh-CN" sz="1600" b="1" dirty="0" smtClean="0"/>
              <a:t>/</a:t>
            </a:r>
            <a:r>
              <a:rPr lang="zh-CN" altLang="en-US" sz="1600" b="1" dirty="0" smtClean="0"/>
              <a:t>影响分析</a:t>
            </a:r>
            <a:endParaRPr lang="zh-CN" altLang="en-US" sz="1600" b="1" dirty="0"/>
          </a:p>
        </p:txBody>
      </p:sp>
      <p:cxnSp>
        <p:nvCxnSpPr>
          <p:cNvPr id="122" name="直接箭头连接符 121"/>
          <p:cNvCxnSpPr>
            <a:stCxn id="119" idx="2"/>
            <a:endCxn id="120" idx="0"/>
          </p:cNvCxnSpPr>
          <p:nvPr/>
        </p:nvCxnSpPr>
        <p:spPr>
          <a:xfrm>
            <a:off x="10562321" y="2359812"/>
            <a:ext cx="0" cy="533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4" name="肘形连接符 123"/>
          <p:cNvCxnSpPr>
            <a:endCxn id="104" idx="0"/>
          </p:cNvCxnSpPr>
          <p:nvPr/>
        </p:nvCxnSpPr>
        <p:spPr>
          <a:xfrm flipV="1">
            <a:off x="4010943" y="1822824"/>
            <a:ext cx="2124104" cy="806829"/>
          </a:xfrm>
          <a:prstGeom prst="bentConnector4">
            <a:avLst>
              <a:gd name="adj1" fmla="val 33897"/>
              <a:gd name="adj2" fmla="val 128333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8" name="肘形连接符 127"/>
          <p:cNvCxnSpPr>
            <a:stCxn id="118" idx="3"/>
            <a:endCxn id="119" idx="0"/>
          </p:cNvCxnSpPr>
          <p:nvPr/>
        </p:nvCxnSpPr>
        <p:spPr>
          <a:xfrm flipV="1">
            <a:off x="7620339" y="1835168"/>
            <a:ext cx="2941982" cy="1947574"/>
          </a:xfrm>
          <a:prstGeom prst="bentConnector4">
            <a:avLst>
              <a:gd name="adj1" fmla="val 39767"/>
              <a:gd name="adj2" fmla="val 111738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2" name="流程图: 终止 131"/>
          <p:cNvSpPr/>
          <p:nvPr/>
        </p:nvSpPr>
        <p:spPr>
          <a:xfrm>
            <a:off x="9960223" y="4412380"/>
            <a:ext cx="1204196" cy="588162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评估</a:t>
            </a:r>
            <a:r>
              <a:rPr lang="zh-CN" altLang="en-US" sz="1600" b="1" dirty="0" smtClean="0"/>
              <a:t>变更</a:t>
            </a:r>
            <a:endParaRPr lang="zh-CN" altLang="en-US" sz="1600" b="1" dirty="0"/>
          </a:p>
        </p:txBody>
      </p:sp>
      <p:cxnSp>
        <p:nvCxnSpPr>
          <p:cNvPr id="134" name="直接箭头连接符 133"/>
          <p:cNvCxnSpPr>
            <a:stCxn id="120" idx="2"/>
            <a:endCxn id="132" idx="0"/>
          </p:cNvCxnSpPr>
          <p:nvPr/>
        </p:nvCxnSpPr>
        <p:spPr>
          <a:xfrm>
            <a:off x="10562321" y="3528761"/>
            <a:ext cx="0" cy="883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6" name="流程图: 终止 135"/>
          <p:cNvSpPr/>
          <p:nvPr/>
        </p:nvSpPr>
        <p:spPr>
          <a:xfrm>
            <a:off x="9960223" y="5313562"/>
            <a:ext cx="1204196" cy="580088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选择</a:t>
            </a:r>
            <a:r>
              <a:rPr lang="zh-CN" altLang="en-US" sz="1600" b="1" dirty="0" smtClean="0"/>
              <a:t>变更</a:t>
            </a:r>
            <a:endParaRPr lang="zh-CN" altLang="en-US" sz="1600" b="1" dirty="0"/>
          </a:p>
        </p:txBody>
      </p:sp>
      <p:cxnSp>
        <p:nvCxnSpPr>
          <p:cNvPr id="139" name="直接箭头连接符 138"/>
          <p:cNvCxnSpPr>
            <a:stCxn id="132" idx="2"/>
            <a:endCxn id="136" idx="0"/>
          </p:cNvCxnSpPr>
          <p:nvPr/>
        </p:nvCxnSpPr>
        <p:spPr>
          <a:xfrm>
            <a:off x="10562321" y="5000542"/>
            <a:ext cx="0" cy="313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136" idx="1"/>
            <a:endCxn id="148" idx="3"/>
          </p:cNvCxnSpPr>
          <p:nvPr/>
        </p:nvCxnSpPr>
        <p:spPr>
          <a:xfrm flipH="1" flipV="1">
            <a:off x="8011739" y="5596087"/>
            <a:ext cx="1948484" cy="7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8" name="流程图: 决策 147"/>
          <p:cNvSpPr/>
          <p:nvPr/>
        </p:nvSpPr>
        <p:spPr>
          <a:xfrm>
            <a:off x="7795715" y="5488075"/>
            <a:ext cx="216024" cy="216024"/>
          </a:xfrm>
          <a:prstGeom prst="flowChartDecisi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流程图: 终止 148"/>
          <p:cNvSpPr/>
          <p:nvPr/>
        </p:nvSpPr>
        <p:spPr>
          <a:xfrm>
            <a:off x="5497268" y="4623340"/>
            <a:ext cx="1204196" cy="549047"/>
          </a:xfrm>
          <a:prstGeom prst="flowChartTermina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拒绝</a:t>
            </a:r>
          </a:p>
        </p:txBody>
      </p:sp>
      <p:sp>
        <p:nvSpPr>
          <p:cNvPr id="150" name="流程图: 终止 149"/>
          <p:cNvSpPr/>
          <p:nvPr/>
        </p:nvSpPr>
        <p:spPr>
          <a:xfrm>
            <a:off x="5225329" y="6010026"/>
            <a:ext cx="1611928" cy="572040"/>
          </a:xfrm>
          <a:prstGeom prst="flowChartTermina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下</a:t>
            </a:r>
            <a:r>
              <a:rPr lang="zh-CN" altLang="en-US" sz="1600" b="1" dirty="0" smtClean="0"/>
              <a:t>个版本修改</a:t>
            </a:r>
            <a:endParaRPr lang="zh-CN" altLang="en-US" sz="1600" b="1" dirty="0"/>
          </a:p>
        </p:txBody>
      </p:sp>
      <p:cxnSp>
        <p:nvCxnSpPr>
          <p:cNvPr id="203" name="肘形连接符 202"/>
          <p:cNvCxnSpPr>
            <a:stCxn id="148" idx="0"/>
            <a:endCxn id="149" idx="3"/>
          </p:cNvCxnSpPr>
          <p:nvPr/>
        </p:nvCxnSpPr>
        <p:spPr>
          <a:xfrm rot="16200000" flipV="1">
            <a:off x="7007491" y="4591838"/>
            <a:ext cx="590211" cy="120226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5" name="肘形连接符 204"/>
          <p:cNvCxnSpPr>
            <a:stCxn id="148" idx="2"/>
            <a:endCxn id="150" idx="3"/>
          </p:cNvCxnSpPr>
          <p:nvPr/>
        </p:nvCxnSpPr>
        <p:spPr>
          <a:xfrm rot="5400000">
            <a:off x="7074519" y="5466837"/>
            <a:ext cx="591947" cy="10664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1" name="直接箭头连接符 230"/>
          <p:cNvCxnSpPr>
            <a:stCxn id="148" idx="1"/>
            <a:endCxn id="234" idx="3"/>
          </p:cNvCxnSpPr>
          <p:nvPr/>
        </p:nvCxnSpPr>
        <p:spPr>
          <a:xfrm flipH="1" flipV="1">
            <a:off x="2570994" y="5553631"/>
            <a:ext cx="5224721" cy="42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3" name="流程图: 终止 232"/>
          <p:cNvSpPr/>
          <p:nvPr/>
        </p:nvSpPr>
        <p:spPr>
          <a:xfrm>
            <a:off x="749345" y="4547561"/>
            <a:ext cx="2049616" cy="526860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修改合同相关信息</a:t>
            </a:r>
            <a:endParaRPr lang="zh-CN" altLang="en-US" sz="1600" b="1" dirty="0"/>
          </a:p>
        </p:txBody>
      </p:sp>
      <p:sp>
        <p:nvSpPr>
          <p:cNvPr id="234" name="流程图: 终止 233"/>
          <p:cNvSpPr/>
          <p:nvPr/>
        </p:nvSpPr>
        <p:spPr>
          <a:xfrm>
            <a:off x="959066" y="5288461"/>
            <a:ext cx="1611928" cy="530339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修改相关需求</a:t>
            </a:r>
            <a:endParaRPr lang="zh-CN" altLang="en-US" sz="1600" b="1" dirty="0"/>
          </a:p>
        </p:txBody>
      </p:sp>
      <p:sp>
        <p:nvSpPr>
          <p:cNvPr id="235" name="流程图: 终止 234"/>
          <p:cNvSpPr/>
          <p:nvPr/>
        </p:nvSpPr>
        <p:spPr>
          <a:xfrm>
            <a:off x="626567" y="6079182"/>
            <a:ext cx="2296334" cy="518170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/>
              <a:t>修改相应的项目计划</a:t>
            </a:r>
            <a:endParaRPr lang="zh-CN" altLang="en-US" sz="1600" b="1" dirty="0"/>
          </a:p>
        </p:txBody>
      </p:sp>
      <p:cxnSp>
        <p:nvCxnSpPr>
          <p:cNvPr id="238" name="肘形连接符 237"/>
          <p:cNvCxnSpPr>
            <a:endCxn id="233" idx="3"/>
          </p:cNvCxnSpPr>
          <p:nvPr/>
        </p:nvCxnSpPr>
        <p:spPr>
          <a:xfrm rot="10800000">
            <a:off x="2798961" y="4810992"/>
            <a:ext cx="2011768" cy="792615"/>
          </a:xfrm>
          <a:prstGeom prst="bentConnector3">
            <a:avLst>
              <a:gd name="adj1" fmla="val 1662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1" name="肘形连接符 240"/>
          <p:cNvCxnSpPr/>
          <p:nvPr/>
        </p:nvCxnSpPr>
        <p:spPr>
          <a:xfrm rot="10800000" flipV="1">
            <a:off x="2913184" y="5546110"/>
            <a:ext cx="1793558" cy="763300"/>
          </a:xfrm>
          <a:prstGeom prst="bentConnector3">
            <a:avLst>
              <a:gd name="adj1" fmla="val -3855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07" name="组合 306"/>
          <p:cNvGrpSpPr/>
          <p:nvPr/>
        </p:nvGrpSpPr>
        <p:grpSpPr>
          <a:xfrm>
            <a:off x="194519" y="1628800"/>
            <a:ext cx="2160240" cy="2174382"/>
            <a:chOff x="194519" y="1628800"/>
            <a:chExt cx="2160240" cy="2174382"/>
          </a:xfrm>
        </p:grpSpPr>
        <p:sp>
          <p:nvSpPr>
            <p:cNvPr id="243" name="矩形 242"/>
            <p:cNvSpPr/>
            <p:nvPr/>
          </p:nvSpPr>
          <p:spPr>
            <a:xfrm>
              <a:off x="194519" y="1628800"/>
              <a:ext cx="2160240" cy="2174382"/>
            </a:xfrm>
            <a:prstGeom prst="rect">
              <a:avLst/>
            </a:prstGeom>
            <a:noFill/>
            <a:ln w="31750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7" name="文本框 246"/>
            <p:cNvSpPr txBox="1"/>
            <p:nvPr/>
          </p:nvSpPr>
          <p:spPr>
            <a:xfrm>
              <a:off x="410543" y="1809717"/>
              <a:ext cx="7683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/>
                <a:t>客户</a:t>
              </a:r>
              <a:endParaRPr lang="zh-CN" altLang="en-US" sz="1600" b="1" dirty="0"/>
            </a:p>
          </p:txBody>
        </p:sp>
      </p:grpSp>
      <p:sp>
        <p:nvSpPr>
          <p:cNvPr id="248" name="矩形 247"/>
          <p:cNvSpPr/>
          <p:nvPr/>
        </p:nvSpPr>
        <p:spPr>
          <a:xfrm>
            <a:off x="4151771" y="1350466"/>
            <a:ext cx="3872860" cy="2977359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文本框 296"/>
          <p:cNvSpPr txBox="1"/>
          <p:nvPr/>
        </p:nvSpPr>
        <p:spPr>
          <a:xfrm>
            <a:off x="6920891" y="1675962"/>
            <a:ext cx="109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客户支持</a:t>
            </a:r>
            <a:endParaRPr lang="zh-CN" altLang="en-US" sz="1600" b="1" dirty="0"/>
          </a:p>
        </p:txBody>
      </p:sp>
      <p:sp>
        <p:nvSpPr>
          <p:cNvPr id="298" name="矩形 297"/>
          <p:cNvSpPr/>
          <p:nvPr/>
        </p:nvSpPr>
        <p:spPr>
          <a:xfrm>
            <a:off x="9323830" y="1420663"/>
            <a:ext cx="2442687" cy="2362079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文本框 299"/>
          <p:cNvSpPr txBox="1"/>
          <p:nvPr/>
        </p:nvSpPr>
        <p:spPr>
          <a:xfrm>
            <a:off x="11082306" y="1572039"/>
            <a:ext cx="109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开发</a:t>
            </a:r>
          </a:p>
        </p:txBody>
      </p:sp>
      <p:sp>
        <p:nvSpPr>
          <p:cNvPr id="301" name="矩形 300"/>
          <p:cNvSpPr/>
          <p:nvPr/>
        </p:nvSpPr>
        <p:spPr>
          <a:xfrm>
            <a:off x="9383981" y="4107421"/>
            <a:ext cx="2442687" cy="2362079"/>
          </a:xfrm>
          <a:prstGeom prst="rect">
            <a:avLst/>
          </a:prstGeom>
          <a:noFill/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文本框 303"/>
          <p:cNvSpPr txBox="1"/>
          <p:nvPr/>
        </p:nvSpPr>
        <p:spPr>
          <a:xfrm>
            <a:off x="10693711" y="6021288"/>
            <a:ext cx="109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产品开发</a:t>
            </a:r>
            <a:endParaRPr lang="zh-CN" altLang="en-US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9379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5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0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0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99" grpId="0" animBg="1"/>
      <p:bldP spid="103" grpId="0" animBg="1"/>
      <p:bldP spid="104" grpId="0" animBg="1"/>
      <p:bldP spid="107" grpId="0" animBg="1"/>
      <p:bldP spid="116" grpId="0" animBg="1"/>
      <p:bldP spid="118" grpId="0" animBg="1"/>
      <p:bldP spid="119" grpId="0" animBg="1"/>
      <p:bldP spid="120" grpId="0" animBg="1"/>
      <p:bldP spid="132" grpId="0" animBg="1"/>
      <p:bldP spid="136" grpId="0" animBg="1"/>
      <p:bldP spid="148" grpId="0" animBg="1"/>
      <p:bldP spid="149" grpId="0" animBg="1"/>
      <p:bldP spid="150" grpId="0" animBg="1"/>
      <p:bldP spid="233" grpId="0" animBg="1"/>
      <p:bldP spid="234" grpId="0" animBg="1"/>
      <p:bldP spid="235" grpId="0" animBg="1"/>
      <p:bldP spid="248" grpId="0" animBg="1"/>
      <p:bldP spid="297" grpId="0"/>
      <p:bldP spid="298" grpId="0" animBg="1"/>
      <p:bldP spid="300" grpId="0"/>
      <p:bldP spid="301" grpId="0" animBg="1"/>
      <p:bldP spid="30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9" name="组合 38"/>
          <p:cNvGrpSpPr/>
          <p:nvPr/>
        </p:nvGrpSpPr>
        <p:grpSpPr>
          <a:xfrm>
            <a:off x="2571736" y="1714494"/>
            <a:ext cx="3929090" cy="1357322"/>
            <a:chOff x="4572000" y="3143254"/>
            <a:chExt cx="1571636" cy="1000132"/>
          </a:xfrm>
          <a:solidFill>
            <a:schemeClr val="bg1"/>
          </a:solidFill>
        </p:grpSpPr>
        <p:sp>
          <p:nvSpPr>
            <p:cNvPr id="40" name="矩形 39"/>
            <p:cNvSpPr/>
            <p:nvPr/>
          </p:nvSpPr>
          <p:spPr>
            <a:xfrm>
              <a:off x="4572000" y="3357568"/>
              <a:ext cx="1571636" cy="428628"/>
            </a:xfrm>
            <a:prstGeom prst="rect">
              <a:avLst/>
            </a:prstGeom>
            <a:grpFill/>
            <a:ln w="28575">
              <a:solidFill>
                <a:srgbClr val="FFA3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3BCCFF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643438" y="3143254"/>
              <a:ext cx="1428760" cy="10001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3BCCFF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000375" y="1901825"/>
            <a:ext cx="3154363" cy="83185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800" b="1" dirty="0">
                <a:solidFill>
                  <a:srgbClr val="FFA52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THE  END</a:t>
            </a:r>
            <a:endParaRPr lang="zh-CN" altLang="en-US" sz="4800" b="1" dirty="0">
              <a:solidFill>
                <a:srgbClr val="FFA52D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379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0419655" y="2852936"/>
            <a:ext cx="6889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&gt;&gt;&gt;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129" name="组合 130"/>
          <p:cNvGrpSpPr/>
          <p:nvPr/>
        </p:nvGrpSpPr>
        <p:grpSpPr>
          <a:xfrm>
            <a:off x="-597569" y="332656"/>
            <a:ext cx="3456385" cy="505237"/>
            <a:chOff x="-381545" y="329117"/>
            <a:chExt cx="3456385" cy="505237"/>
          </a:xfrm>
        </p:grpSpPr>
        <p:sp>
          <p:nvSpPr>
            <p:cNvPr id="132" name="TextBox 14"/>
            <p:cNvSpPr txBox="1"/>
            <p:nvPr/>
          </p:nvSpPr>
          <p:spPr>
            <a:xfrm>
              <a:off x="1" y="332656"/>
              <a:ext cx="2801814" cy="501698"/>
            </a:xfrm>
            <a:prstGeom prst="flowChartAlternateProcess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 smtClean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网站总系统图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矩形标注 21"/>
            <p:cNvSpPr/>
            <p:nvPr/>
          </p:nvSpPr>
          <p:spPr>
            <a:xfrm>
              <a:off x="-381545" y="329117"/>
              <a:ext cx="3456385" cy="504056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A52D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0" name="组合 130"/>
          <p:cNvGrpSpPr/>
          <p:nvPr/>
        </p:nvGrpSpPr>
        <p:grpSpPr>
          <a:xfrm>
            <a:off x="-381545" y="332656"/>
            <a:ext cx="3456385" cy="504056"/>
            <a:chOff x="-381545" y="329117"/>
            <a:chExt cx="3456385" cy="504056"/>
          </a:xfrm>
        </p:grpSpPr>
        <p:sp>
          <p:nvSpPr>
            <p:cNvPr id="15" name="五边形 14"/>
            <p:cNvSpPr/>
            <p:nvPr/>
          </p:nvSpPr>
          <p:spPr>
            <a:xfrm>
              <a:off x="-381545" y="329117"/>
              <a:ext cx="3456385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/>
                </a:gs>
                <a:gs pos="20000">
                  <a:srgbClr val="FF9C19"/>
                </a:gs>
                <a:gs pos="100000">
                  <a:srgbClr val="FFA52D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1" y="332656"/>
              <a:ext cx="2801814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 smtClean="0">
                  <a:solidFill>
                    <a:sysClr val="window" lastClr="C7EDCC"/>
                  </a:solidFill>
                  <a:latin typeface="微软雅黑" pitchFamily="34" charset="-122"/>
                  <a:ea typeface="微软雅黑" pitchFamily="34" charset="-122"/>
                </a:rPr>
                <a:t>需求分析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243191" y="3933056"/>
            <a:ext cx="2798252" cy="18582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16576" y="1169368"/>
            <a:ext cx="547083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确定需求建模的基本方法：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面向对象的用例分析法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确定需求视图：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用例视图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顺序图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活动图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确定绘图工具：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StarUML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280" y="1175430"/>
            <a:ext cx="9133372" cy="4896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78184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8787E-8 3.33333E-6 L 0.28917 3.33333E-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4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0419655" y="2852936"/>
            <a:ext cx="6889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&gt;&gt;&gt;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129" name="组合 130"/>
          <p:cNvGrpSpPr/>
          <p:nvPr/>
        </p:nvGrpSpPr>
        <p:grpSpPr>
          <a:xfrm>
            <a:off x="-597569" y="332656"/>
            <a:ext cx="3456385" cy="505237"/>
            <a:chOff x="-381545" y="329117"/>
            <a:chExt cx="3456385" cy="505237"/>
          </a:xfrm>
        </p:grpSpPr>
        <p:sp>
          <p:nvSpPr>
            <p:cNvPr id="132" name="TextBox 14"/>
            <p:cNvSpPr txBox="1"/>
            <p:nvPr/>
          </p:nvSpPr>
          <p:spPr>
            <a:xfrm>
              <a:off x="1" y="332656"/>
              <a:ext cx="2801814" cy="501698"/>
            </a:xfrm>
            <a:prstGeom prst="flowChartAlternateProcess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noProof="0" dirty="0" smtClean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客户端子系统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矩形标注 21"/>
            <p:cNvSpPr/>
            <p:nvPr/>
          </p:nvSpPr>
          <p:spPr>
            <a:xfrm>
              <a:off x="-381545" y="329117"/>
              <a:ext cx="3456385" cy="504056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A52D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0" name="组合 130"/>
          <p:cNvGrpSpPr/>
          <p:nvPr/>
        </p:nvGrpSpPr>
        <p:grpSpPr>
          <a:xfrm>
            <a:off x="-381545" y="332656"/>
            <a:ext cx="3456385" cy="504056"/>
            <a:chOff x="-381545" y="329117"/>
            <a:chExt cx="3456385" cy="504056"/>
          </a:xfrm>
        </p:grpSpPr>
        <p:sp>
          <p:nvSpPr>
            <p:cNvPr id="15" name="五边形 14"/>
            <p:cNvSpPr/>
            <p:nvPr/>
          </p:nvSpPr>
          <p:spPr>
            <a:xfrm>
              <a:off x="-381545" y="329117"/>
              <a:ext cx="3456385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/>
                </a:gs>
                <a:gs pos="20000">
                  <a:srgbClr val="FF9C19"/>
                </a:gs>
                <a:gs pos="100000">
                  <a:srgbClr val="FFA52D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1" y="332656"/>
              <a:ext cx="2801814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 smtClean="0">
                  <a:solidFill>
                    <a:sysClr val="window" lastClr="C7EDCC"/>
                  </a:solidFill>
                  <a:latin typeface="微软雅黑" pitchFamily="34" charset="-122"/>
                  <a:ea typeface="微软雅黑" pitchFamily="34" charset="-122"/>
                </a:rPr>
                <a:t>需求分析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62043" y="1017403"/>
            <a:ext cx="5669380" cy="5147901"/>
            <a:chOff x="2054775" y="839354"/>
            <a:chExt cx="5669380" cy="5147901"/>
          </a:xfrm>
        </p:grpSpPr>
        <p:grpSp>
          <p:nvGrpSpPr>
            <p:cNvPr id="70" name="组合 69"/>
            <p:cNvGrpSpPr/>
            <p:nvPr/>
          </p:nvGrpSpPr>
          <p:grpSpPr>
            <a:xfrm>
              <a:off x="2054775" y="1380108"/>
              <a:ext cx="3396328" cy="4209132"/>
              <a:chOff x="1047863" y="1495376"/>
              <a:chExt cx="3396328" cy="4209132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1047863" y="2863528"/>
                <a:ext cx="1872208" cy="79208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 smtClean="0"/>
                  <a:t>客户端子系统</a:t>
                </a:r>
                <a:endParaRPr lang="zh-CN" altLang="en-US" b="1" dirty="0"/>
              </a:p>
            </p:txBody>
          </p:sp>
          <p:cxnSp>
            <p:nvCxnSpPr>
              <p:cNvPr id="14" name="直接箭头连接符 13"/>
              <p:cNvCxnSpPr>
                <a:stCxn id="6" idx="3"/>
              </p:cNvCxnSpPr>
              <p:nvPr/>
            </p:nvCxnSpPr>
            <p:spPr>
              <a:xfrm flipV="1">
                <a:off x="2920071" y="1495376"/>
                <a:ext cx="1512167" cy="17641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6" idx="3"/>
              </p:cNvCxnSpPr>
              <p:nvPr/>
            </p:nvCxnSpPr>
            <p:spPr>
              <a:xfrm flipV="1">
                <a:off x="2920071" y="2305621"/>
                <a:ext cx="1522920" cy="9539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6" idx="3"/>
              </p:cNvCxnSpPr>
              <p:nvPr/>
            </p:nvCxnSpPr>
            <p:spPr>
              <a:xfrm flipV="1">
                <a:off x="2920071" y="3184228"/>
                <a:ext cx="1522920" cy="753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6" idx="3"/>
              </p:cNvCxnSpPr>
              <p:nvPr/>
            </p:nvCxnSpPr>
            <p:spPr>
              <a:xfrm>
                <a:off x="2920071" y="3259572"/>
                <a:ext cx="1513229" cy="78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6" idx="3"/>
              </p:cNvCxnSpPr>
              <p:nvPr/>
            </p:nvCxnSpPr>
            <p:spPr>
              <a:xfrm>
                <a:off x="2920071" y="3259572"/>
                <a:ext cx="1522920" cy="16409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6" idx="3"/>
              </p:cNvCxnSpPr>
              <p:nvPr/>
            </p:nvCxnSpPr>
            <p:spPr>
              <a:xfrm>
                <a:off x="2920071" y="3259572"/>
                <a:ext cx="1524120" cy="24449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矩形 2"/>
            <p:cNvSpPr/>
            <p:nvPr/>
          </p:nvSpPr>
          <p:spPr>
            <a:xfrm>
              <a:off x="5521811" y="839354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登录注册系统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5511659" y="1839134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课程信息系统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5521811" y="2748248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选课系统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5521812" y="3602446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试题系统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5521812" y="4481053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文件系统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5523012" y="5339183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成绩系统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33387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8787E-8 3.33333E-6 L 0.28917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8749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1" name="右箭头 60"/>
          <p:cNvSpPr/>
          <p:nvPr/>
        </p:nvSpPr>
        <p:spPr bwMode="auto">
          <a:xfrm>
            <a:off x="9780315" y="2363391"/>
            <a:ext cx="1863475" cy="1292225"/>
          </a:xfrm>
          <a:prstGeom prst="rightArrow">
            <a:avLst/>
          </a:prstGeom>
          <a:solidFill>
            <a:srgbClr val="FF9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0419655" y="2852936"/>
            <a:ext cx="6889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&gt;&gt;&gt;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129" name="组合 130"/>
          <p:cNvGrpSpPr/>
          <p:nvPr/>
        </p:nvGrpSpPr>
        <p:grpSpPr>
          <a:xfrm>
            <a:off x="-597569" y="332656"/>
            <a:ext cx="3456385" cy="505237"/>
            <a:chOff x="-381545" y="329117"/>
            <a:chExt cx="3456385" cy="505237"/>
          </a:xfrm>
        </p:grpSpPr>
        <p:sp>
          <p:nvSpPr>
            <p:cNvPr id="132" name="TextBox 14"/>
            <p:cNvSpPr txBox="1"/>
            <p:nvPr/>
          </p:nvSpPr>
          <p:spPr>
            <a:xfrm>
              <a:off x="1" y="332656"/>
              <a:ext cx="2801814" cy="501698"/>
            </a:xfrm>
            <a:prstGeom prst="flowChartAlternateProcess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noProof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管理</a:t>
              </a:r>
              <a:r>
                <a:rPr lang="zh-CN" altLang="en-US" sz="2000" b="1" kern="0" noProof="0" dirty="0" smtClean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端子系统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矩形标注 21"/>
            <p:cNvSpPr/>
            <p:nvPr/>
          </p:nvSpPr>
          <p:spPr>
            <a:xfrm>
              <a:off x="-381545" y="329117"/>
              <a:ext cx="3456385" cy="504056"/>
            </a:xfrm>
            <a:prstGeom prst="flowChartAlternateProcess">
              <a:avLst/>
            </a:prstGeom>
            <a:noFill/>
            <a:ln w="25400" cap="flat" cmpd="sng" algn="ctr">
              <a:solidFill>
                <a:srgbClr val="FFA52D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0" name="组合 130"/>
          <p:cNvGrpSpPr/>
          <p:nvPr/>
        </p:nvGrpSpPr>
        <p:grpSpPr>
          <a:xfrm>
            <a:off x="-381545" y="332656"/>
            <a:ext cx="3456385" cy="504056"/>
            <a:chOff x="-381545" y="329117"/>
            <a:chExt cx="3456385" cy="504056"/>
          </a:xfrm>
        </p:grpSpPr>
        <p:sp>
          <p:nvSpPr>
            <p:cNvPr id="15" name="五边形 14"/>
            <p:cNvSpPr/>
            <p:nvPr/>
          </p:nvSpPr>
          <p:spPr>
            <a:xfrm>
              <a:off x="-381545" y="329117"/>
              <a:ext cx="3456385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/>
                </a:gs>
                <a:gs pos="20000">
                  <a:srgbClr val="FF9C19"/>
                </a:gs>
                <a:gs pos="100000">
                  <a:srgbClr val="FFA52D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1" y="332656"/>
              <a:ext cx="2801814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 smtClean="0">
                  <a:solidFill>
                    <a:sysClr val="window" lastClr="C7EDCC"/>
                  </a:solidFill>
                  <a:latin typeface="微软雅黑" pitchFamily="34" charset="-122"/>
                  <a:ea typeface="微软雅黑" pitchFamily="34" charset="-122"/>
                </a:rPr>
                <a:t>需求分析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590035" y="1027051"/>
            <a:ext cx="5669380" cy="5147901"/>
            <a:chOff x="2054775" y="839354"/>
            <a:chExt cx="5669380" cy="5147901"/>
          </a:xfrm>
        </p:grpSpPr>
        <p:grpSp>
          <p:nvGrpSpPr>
            <p:cNvPr id="31" name="组合 30"/>
            <p:cNvGrpSpPr/>
            <p:nvPr/>
          </p:nvGrpSpPr>
          <p:grpSpPr>
            <a:xfrm>
              <a:off x="2054775" y="1380108"/>
              <a:ext cx="3396328" cy="4209132"/>
              <a:chOff x="1047863" y="1495376"/>
              <a:chExt cx="3396328" cy="4209132"/>
            </a:xfrm>
          </p:grpSpPr>
          <p:sp>
            <p:nvSpPr>
              <p:cNvPr id="40" name="圆角矩形 39"/>
              <p:cNvSpPr/>
              <p:nvPr/>
            </p:nvSpPr>
            <p:spPr>
              <a:xfrm>
                <a:off x="1047863" y="2863528"/>
                <a:ext cx="1872208" cy="79208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b="1" dirty="0"/>
                  <a:t>管理端子系统</a:t>
                </a:r>
              </a:p>
            </p:txBody>
          </p:sp>
          <p:cxnSp>
            <p:nvCxnSpPr>
              <p:cNvPr id="41" name="直接箭头连接符 40"/>
              <p:cNvCxnSpPr>
                <a:stCxn id="40" idx="3"/>
              </p:cNvCxnSpPr>
              <p:nvPr/>
            </p:nvCxnSpPr>
            <p:spPr>
              <a:xfrm flipV="1">
                <a:off x="2920071" y="1495376"/>
                <a:ext cx="1512167" cy="17641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40" idx="3"/>
              </p:cNvCxnSpPr>
              <p:nvPr/>
            </p:nvCxnSpPr>
            <p:spPr>
              <a:xfrm flipV="1">
                <a:off x="2920071" y="2305621"/>
                <a:ext cx="1522920" cy="9539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40" idx="3"/>
              </p:cNvCxnSpPr>
              <p:nvPr/>
            </p:nvCxnSpPr>
            <p:spPr>
              <a:xfrm flipV="1">
                <a:off x="2920071" y="3184228"/>
                <a:ext cx="1522920" cy="753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40" idx="3"/>
              </p:cNvCxnSpPr>
              <p:nvPr/>
            </p:nvCxnSpPr>
            <p:spPr>
              <a:xfrm>
                <a:off x="2920071" y="3259572"/>
                <a:ext cx="1513229" cy="7887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40" idx="3"/>
              </p:cNvCxnSpPr>
              <p:nvPr/>
            </p:nvCxnSpPr>
            <p:spPr>
              <a:xfrm>
                <a:off x="2920071" y="3259572"/>
                <a:ext cx="1522920" cy="16409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40" idx="3"/>
              </p:cNvCxnSpPr>
              <p:nvPr/>
            </p:nvCxnSpPr>
            <p:spPr>
              <a:xfrm>
                <a:off x="2920071" y="3259572"/>
                <a:ext cx="1524120" cy="24449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矩形 32"/>
            <p:cNvSpPr/>
            <p:nvPr/>
          </p:nvSpPr>
          <p:spPr>
            <a:xfrm>
              <a:off x="5521811" y="839354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登录管理系统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5511659" y="1839134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用户管理系统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5521811" y="2748248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试题管理系统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5521812" y="3602446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文件管理系统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5521812" y="4481053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课程信息管理系统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5523012" y="5339183"/>
              <a:ext cx="2201143" cy="64807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留言版管理系统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31599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8787E-8 3.33333E-6 L 0.28917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2" name="组合 81"/>
          <p:cNvGrpSpPr/>
          <p:nvPr/>
        </p:nvGrpSpPr>
        <p:grpSpPr>
          <a:xfrm>
            <a:off x="2066727" y="1748309"/>
            <a:ext cx="2662553" cy="2520280"/>
            <a:chOff x="2642791" y="1748309"/>
            <a:chExt cx="2662553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79" name="椭圆 78"/>
            <p:cNvSpPr/>
            <p:nvPr/>
          </p:nvSpPr>
          <p:spPr>
            <a:xfrm>
              <a:off x="2785064" y="1748309"/>
              <a:ext cx="2520280" cy="2520280"/>
            </a:xfrm>
            <a:prstGeom prst="ellipse">
              <a:avLst/>
            </a:prstGeom>
            <a:grpFill/>
            <a:ln>
              <a:solidFill>
                <a:srgbClr val="FFA32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/>
            <p:cNvSpPr/>
            <p:nvPr/>
          </p:nvSpPr>
          <p:spPr>
            <a:xfrm rot="5400000">
              <a:off x="2331008" y="2684413"/>
              <a:ext cx="1271638" cy="648072"/>
            </a:xfrm>
            <a:prstGeom prst="triangle">
              <a:avLst>
                <a:gd name="adj" fmla="val 490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-669576" y="2363391"/>
            <a:ext cx="3240359" cy="1292225"/>
            <a:chOff x="-669576" y="2363391"/>
            <a:chExt cx="3240359" cy="1292225"/>
          </a:xfrm>
        </p:grpSpPr>
        <p:sp>
          <p:nvSpPr>
            <p:cNvPr id="61" name="右箭头 60"/>
            <p:cNvSpPr/>
            <p:nvPr/>
          </p:nvSpPr>
          <p:spPr bwMode="auto">
            <a:xfrm>
              <a:off x="-669576" y="2363391"/>
              <a:ext cx="3240359" cy="1292225"/>
            </a:xfrm>
            <a:prstGeom prst="rightArrow">
              <a:avLst/>
            </a:prstGeom>
            <a:solidFill>
              <a:srgbClr val="FF9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4" name="矩形 16"/>
            <p:cNvSpPr>
              <a:spLocks noChangeArrowheads="1"/>
            </p:cNvSpPr>
            <p:nvPr/>
          </p:nvSpPr>
          <p:spPr bwMode="auto">
            <a:xfrm>
              <a:off x="266528" y="2812866"/>
              <a:ext cx="194421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>
              <a:spAutoFit/>
            </a:bodyPr>
            <a:lstStyle/>
            <a:p>
              <a:pPr>
                <a:defRPr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规格文档编写</a:t>
              </a:r>
              <a:endPara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 flipH="1">
            <a:off x="7723827" y="1772816"/>
            <a:ext cx="2551812" cy="2520280"/>
            <a:chOff x="2611259" y="1772816"/>
            <a:chExt cx="2551812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02" name="椭圆 101"/>
            <p:cNvSpPr/>
            <p:nvPr/>
          </p:nvSpPr>
          <p:spPr>
            <a:xfrm>
              <a:off x="2642791" y="1772816"/>
              <a:ext cx="2520280" cy="2520280"/>
            </a:xfrm>
            <a:prstGeom prst="ellipse">
              <a:avLst/>
            </a:prstGeom>
            <a:grpFill/>
            <a:ln>
              <a:solidFill>
                <a:srgbClr val="FFA329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/>
            <p:cNvSpPr/>
            <p:nvPr/>
          </p:nvSpPr>
          <p:spPr>
            <a:xfrm rot="5400000">
              <a:off x="2299476" y="2684413"/>
              <a:ext cx="1271638" cy="648072"/>
            </a:xfrm>
            <a:prstGeom prst="triangle">
              <a:avLst>
                <a:gd name="adj" fmla="val 4906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H="1">
            <a:off x="9699576" y="2348880"/>
            <a:ext cx="3240359" cy="1292225"/>
            <a:chOff x="-669576" y="2363391"/>
            <a:chExt cx="3240359" cy="1292225"/>
          </a:xfrm>
        </p:grpSpPr>
        <p:sp>
          <p:nvSpPr>
            <p:cNvPr id="95" name="右箭头 94"/>
            <p:cNvSpPr/>
            <p:nvPr/>
          </p:nvSpPr>
          <p:spPr bwMode="auto">
            <a:xfrm>
              <a:off x="-669576" y="2363391"/>
              <a:ext cx="3240359" cy="1292225"/>
            </a:xfrm>
            <a:prstGeom prst="rightArrow">
              <a:avLst/>
            </a:prstGeom>
            <a:solidFill>
              <a:srgbClr val="FF9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6" name="矩形 16"/>
            <p:cNvSpPr>
              <a:spLocks noChangeArrowheads="1"/>
            </p:cNvSpPr>
            <p:nvPr/>
          </p:nvSpPr>
          <p:spPr bwMode="auto">
            <a:xfrm>
              <a:off x="50503" y="2780928"/>
              <a:ext cx="194421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规格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文档编写</a:t>
              </a:r>
              <a:endPara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4731023" y="2708920"/>
            <a:ext cx="2880320" cy="5184576"/>
            <a:chOff x="4731023" y="2708920"/>
            <a:chExt cx="2880320" cy="4149080"/>
          </a:xfrm>
        </p:grpSpPr>
        <p:sp>
          <p:nvSpPr>
            <p:cNvPr id="109" name="圆角右箭头 108"/>
            <p:cNvSpPr/>
            <p:nvPr/>
          </p:nvSpPr>
          <p:spPr>
            <a:xfrm rot="5400000">
              <a:off x="3376563" y="4063380"/>
              <a:ext cx="4149080" cy="1440160"/>
            </a:xfrm>
            <a:prstGeom prst="bentArrow">
              <a:avLst>
                <a:gd name="adj1" fmla="val 42003"/>
                <a:gd name="adj2" fmla="val 35019"/>
                <a:gd name="adj3" fmla="val 25000"/>
                <a:gd name="adj4" fmla="val 43750"/>
              </a:avLst>
            </a:prstGeom>
            <a:solidFill>
              <a:srgbClr val="FF9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圆角右箭头 112"/>
            <p:cNvSpPr/>
            <p:nvPr/>
          </p:nvSpPr>
          <p:spPr>
            <a:xfrm rot="16200000" flipH="1">
              <a:off x="4816723" y="4063380"/>
              <a:ext cx="4149080" cy="1440160"/>
            </a:xfrm>
            <a:prstGeom prst="bentArrow">
              <a:avLst>
                <a:gd name="adj1" fmla="val 42003"/>
                <a:gd name="adj2" fmla="val 35019"/>
                <a:gd name="adj3" fmla="val 25000"/>
                <a:gd name="adj4" fmla="val 43750"/>
              </a:avLst>
            </a:prstGeom>
            <a:solidFill>
              <a:srgbClr val="FF9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组合 130"/>
          <p:cNvGrpSpPr/>
          <p:nvPr/>
        </p:nvGrpSpPr>
        <p:grpSpPr>
          <a:xfrm>
            <a:off x="-381545" y="404664"/>
            <a:ext cx="3456385" cy="504056"/>
            <a:chOff x="-381545" y="329117"/>
            <a:chExt cx="3456385" cy="504056"/>
          </a:xfrm>
        </p:grpSpPr>
        <p:sp>
          <p:nvSpPr>
            <p:cNvPr id="22" name="五边形 21"/>
            <p:cNvSpPr/>
            <p:nvPr/>
          </p:nvSpPr>
          <p:spPr>
            <a:xfrm>
              <a:off x="-381545" y="329117"/>
              <a:ext cx="3456385" cy="504056"/>
            </a:xfrm>
            <a:prstGeom prst="homePlate">
              <a:avLst/>
            </a:prstGeom>
            <a:gradFill flip="none" rotWithShape="1">
              <a:gsLst>
                <a:gs pos="0">
                  <a:srgbClr val="FF9300"/>
                </a:gs>
                <a:gs pos="20000">
                  <a:srgbClr val="FF9C19"/>
                </a:gs>
                <a:gs pos="100000">
                  <a:srgbClr val="FFA52D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23" name="TextBox 14"/>
            <p:cNvSpPr txBox="1"/>
            <p:nvPr/>
          </p:nvSpPr>
          <p:spPr>
            <a:xfrm>
              <a:off x="1" y="332656"/>
              <a:ext cx="2801814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noProof="0" dirty="0" smtClean="0">
                  <a:solidFill>
                    <a:sysClr val="window" lastClr="C7EDCC"/>
                  </a:solidFill>
                  <a:latin typeface="微软雅黑" pitchFamily="34" charset="-122"/>
                  <a:ea typeface="微软雅黑" pitchFamily="34" charset="-122"/>
                </a:rPr>
                <a:t>编写需求规格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273648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113"/>
          <p:cNvGrpSpPr/>
          <p:nvPr/>
        </p:nvGrpSpPr>
        <p:grpSpPr>
          <a:xfrm>
            <a:off x="4731023" y="-1395536"/>
            <a:ext cx="2880320" cy="2088232"/>
            <a:chOff x="4731023" y="2708920"/>
            <a:chExt cx="2880320" cy="4149080"/>
          </a:xfrm>
        </p:grpSpPr>
        <p:sp>
          <p:nvSpPr>
            <p:cNvPr id="109" name="圆角右箭头 108"/>
            <p:cNvSpPr/>
            <p:nvPr/>
          </p:nvSpPr>
          <p:spPr>
            <a:xfrm rot="5400000">
              <a:off x="3376563" y="4063380"/>
              <a:ext cx="4149080" cy="1440160"/>
            </a:xfrm>
            <a:prstGeom prst="bentArrow">
              <a:avLst>
                <a:gd name="adj1" fmla="val 42003"/>
                <a:gd name="adj2" fmla="val 35019"/>
                <a:gd name="adj3" fmla="val 25000"/>
                <a:gd name="adj4" fmla="val 43750"/>
              </a:avLst>
            </a:prstGeom>
            <a:solidFill>
              <a:srgbClr val="FF9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圆角右箭头 112"/>
            <p:cNvSpPr/>
            <p:nvPr/>
          </p:nvSpPr>
          <p:spPr>
            <a:xfrm rot="16200000" flipH="1">
              <a:off x="4816723" y="4063380"/>
              <a:ext cx="4149080" cy="1440160"/>
            </a:xfrm>
            <a:prstGeom prst="bentArrow">
              <a:avLst>
                <a:gd name="adj1" fmla="val 42003"/>
                <a:gd name="adj2" fmla="val 35019"/>
                <a:gd name="adj3" fmla="val 25000"/>
                <a:gd name="adj4" fmla="val 43750"/>
              </a:avLst>
            </a:prstGeom>
            <a:solidFill>
              <a:srgbClr val="FF9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矩形标注 21"/>
          <p:cNvSpPr/>
          <p:nvPr/>
        </p:nvSpPr>
        <p:spPr>
          <a:xfrm>
            <a:off x="4442991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4824537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系统介绍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矩形标注 21"/>
          <p:cNvSpPr/>
          <p:nvPr/>
        </p:nvSpPr>
        <p:spPr>
          <a:xfrm>
            <a:off x="4442991" y="692696"/>
            <a:ext cx="8280920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1027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55" y="1385189"/>
            <a:ext cx="9577064" cy="537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37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矩形标注 21"/>
          <p:cNvSpPr/>
          <p:nvPr/>
        </p:nvSpPr>
        <p:spPr>
          <a:xfrm>
            <a:off x="-237529" y="692696"/>
            <a:ext cx="3456385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23" name="TextBox 14"/>
          <p:cNvSpPr txBox="1"/>
          <p:nvPr/>
        </p:nvSpPr>
        <p:spPr>
          <a:xfrm>
            <a:off x="194519" y="696235"/>
            <a:ext cx="2801814" cy="501698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2000" b="1" kern="0" dirty="0" smtClea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rPr>
              <a:t>登录注册系统</a:t>
            </a:r>
            <a:endParaRPr lang="zh-CN" altLang="en-US" sz="2000" b="1" kern="0" dirty="0">
              <a:solidFill>
                <a:sysClr val="window" lastClr="C7ED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标注 21"/>
          <p:cNvSpPr/>
          <p:nvPr/>
        </p:nvSpPr>
        <p:spPr>
          <a:xfrm>
            <a:off x="-165521" y="692696"/>
            <a:ext cx="12745416" cy="504056"/>
          </a:xfrm>
          <a:prstGeom prst="flowChartAlternateProcess">
            <a:avLst/>
          </a:prstGeom>
          <a:noFill/>
          <a:ln w="25400" cap="flat" cmpd="sng" algn="ctr">
            <a:solidFill>
              <a:srgbClr val="FFA52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sysClr val="window" lastClr="C7EDCC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18855" y="1988840"/>
            <a:ext cx="5832647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prstClr val="black"/>
                </a:solidFill>
              </a:rPr>
              <a:t>1.</a:t>
            </a:r>
            <a:r>
              <a:rPr lang="zh-CN" altLang="en-US" dirty="0" smtClean="0">
                <a:solidFill>
                  <a:prstClr val="black"/>
                </a:solidFill>
              </a:rPr>
              <a:t>学生通过学号登录并填写信息进行注册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996333" y="3104964"/>
            <a:ext cx="6415210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</a:rPr>
              <a:t>2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.</a:t>
            </a:r>
            <a:r>
              <a:rPr lang="zh-CN" altLang="en-US" dirty="0">
                <a:solidFill>
                  <a:prstClr val="black"/>
                </a:solidFill>
              </a:rPr>
              <a:t>教师</a:t>
            </a:r>
            <a:r>
              <a:rPr lang="zh-CN" altLang="en-US" dirty="0" smtClean="0">
                <a:solidFill>
                  <a:prstClr val="black"/>
                </a:solidFill>
              </a:rPr>
              <a:t>通过教工号注册，且注册后得通过管理员审核授权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287614" y="4239343"/>
            <a:ext cx="5832647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prstClr val="black"/>
                </a:solidFill>
              </a:rPr>
              <a:t>3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.</a:t>
            </a:r>
            <a:r>
              <a:rPr lang="zh-CN" altLang="en-US" dirty="0" smtClean="0">
                <a:solidFill>
                  <a:prstClr val="black"/>
                </a:solidFill>
              </a:rPr>
              <a:t>学生通过注册的账号登录网站，进行相关操作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87614" y="5377982"/>
            <a:ext cx="5832647" cy="6480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prstClr val="black"/>
                </a:solidFill>
              </a:rPr>
              <a:t>4.</a:t>
            </a:r>
            <a:r>
              <a:rPr lang="zh-CN" altLang="en-US" dirty="0" smtClean="0">
                <a:solidFill>
                  <a:prstClr val="black"/>
                </a:solidFill>
              </a:rPr>
              <a:t>老师通过注册账号登录网站，进行相关操作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749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9" grpId="0" animBg="1"/>
      <p:bldP spid="3" grpId="0" animBg="1"/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0.7|4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0.7|4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0.7|4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0.7|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.7|21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0.7|4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6|0.7|1.6|3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|1|0.6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2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7150">
          <a:solidFill>
            <a:srgbClr val="FF9300"/>
          </a:solidFill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办公室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6008</TotalTime>
  <Words>1237</Words>
  <Application>Microsoft Office PowerPoint</Application>
  <PresentationFormat>自定义</PresentationFormat>
  <Paragraphs>292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1" baseType="lpstr">
      <vt:lpstr>(한)문화방송</vt:lpstr>
      <vt:lpstr>Gulim</vt:lpstr>
      <vt:lpstr>HY견고딕</vt:lpstr>
      <vt:lpstr>HY헤드라인M</vt:lpstr>
      <vt:lpstr>Malgun Gothic</vt:lpstr>
      <vt:lpstr>Monotype Sorts</vt:lpstr>
      <vt:lpstr>黑体</vt:lpstr>
      <vt:lpstr>华康俪金黑W8(P)</vt:lpstr>
      <vt:lpstr>宋体</vt:lpstr>
      <vt:lpstr>微软雅黑</vt:lpstr>
      <vt:lpstr>산돌고딕 M</vt:lpstr>
      <vt:lpstr>Arial</vt:lpstr>
      <vt:lpstr>Calibri</vt:lpstr>
      <vt:lpstr>Times New Roman</vt:lpstr>
      <vt:lpstr>Wingdings</vt:lpstr>
      <vt:lpstr>Office 主题</vt:lpstr>
      <vt:lpstr>1_Office 主题</vt:lpstr>
      <vt:lpstr>1_Office 主题​​</vt:lpstr>
      <vt:lpstr>클립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NYJ</cp:lastModifiedBy>
  <cp:revision>886</cp:revision>
  <dcterms:modified xsi:type="dcterms:W3CDTF">2014-03-11T06:58:22Z</dcterms:modified>
</cp:coreProperties>
</file>